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handoutMasterIdLst>
    <p:handoutMasterId r:id="rId45"/>
  </p:handoutMasterIdLst>
  <p:sldIdLst>
    <p:sldId id="270" r:id="rId2"/>
    <p:sldId id="271" r:id="rId3"/>
    <p:sldId id="259" r:id="rId4"/>
    <p:sldId id="263" r:id="rId5"/>
    <p:sldId id="262" r:id="rId6"/>
    <p:sldId id="286" r:id="rId7"/>
    <p:sldId id="428" r:id="rId8"/>
    <p:sldId id="429" r:id="rId9"/>
    <p:sldId id="536" r:id="rId10"/>
    <p:sldId id="435" r:id="rId11"/>
    <p:sldId id="436" r:id="rId12"/>
    <p:sldId id="437" r:id="rId13"/>
    <p:sldId id="440" r:id="rId14"/>
    <p:sldId id="537" r:id="rId15"/>
    <p:sldId id="538" r:id="rId16"/>
    <p:sldId id="539" r:id="rId17"/>
    <p:sldId id="540" r:id="rId18"/>
    <p:sldId id="542" r:id="rId19"/>
    <p:sldId id="543" r:id="rId20"/>
    <p:sldId id="544" r:id="rId21"/>
    <p:sldId id="545" r:id="rId22"/>
    <p:sldId id="546" r:id="rId23"/>
    <p:sldId id="547" r:id="rId24"/>
    <p:sldId id="548" r:id="rId25"/>
    <p:sldId id="549" r:id="rId26"/>
    <p:sldId id="550" r:id="rId27"/>
    <p:sldId id="541" r:id="rId28"/>
    <p:sldId id="551" r:id="rId29"/>
    <p:sldId id="552" r:id="rId30"/>
    <p:sldId id="553" r:id="rId31"/>
    <p:sldId id="554" r:id="rId32"/>
    <p:sldId id="555" r:id="rId33"/>
    <p:sldId id="556" r:id="rId34"/>
    <p:sldId id="557" r:id="rId35"/>
    <p:sldId id="558" r:id="rId36"/>
    <p:sldId id="559" r:id="rId37"/>
    <p:sldId id="560" r:id="rId38"/>
    <p:sldId id="561" r:id="rId39"/>
    <p:sldId id="562" r:id="rId40"/>
    <p:sldId id="563" r:id="rId41"/>
    <p:sldId id="564" r:id="rId42"/>
    <p:sldId id="258" r:id="rId4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69" autoAdjust="0"/>
    <p:restoredTop sz="77444" autoAdjust="0"/>
  </p:normalViewPr>
  <p:slideViewPr>
    <p:cSldViewPr snapToGrid="0" snapToObjects="1" showGuides="1">
      <p:cViewPr varScale="1">
        <p:scale>
          <a:sx n="117" d="100"/>
          <a:sy n="117" d="100"/>
        </p:scale>
        <p:origin x="1296" y="16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DF6B2F8-E390-BD4F-9ACD-789C35D23CE3}" type="datetimeFigureOut">
              <a:rPr lang="en-US" smtClean="0"/>
              <a:t>5/2/20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D0A0C1-BF67-B440-B7AD-B68AAB032928}" type="slidenum">
              <a:rPr lang="en-US" smtClean="0"/>
              <a:t>‹#›</a:t>
            </a:fld>
            <a:endParaRPr lang="en-US"/>
          </a:p>
        </p:txBody>
      </p:sp>
    </p:spTree>
    <p:extLst>
      <p:ext uri="{BB962C8B-B14F-4D97-AF65-F5344CB8AC3E}">
        <p14:creationId xmlns:p14="http://schemas.microsoft.com/office/powerpoint/2010/main" val="522004181"/>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3.jpg>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9FF8F81-D7B9-424E-B993-6D09B3871A4E}" type="datetimeFigureOut">
              <a:rPr lang="en-US" smtClean="0"/>
              <a:t>5/2/20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B3067B3-3AE6-DD4A-9E3D-C999AB3971A1}" type="slidenum">
              <a:rPr lang="en-US" smtClean="0"/>
              <a:t>‹#›</a:t>
            </a:fld>
            <a:endParaRPr lang="en-US"/>
          </a:p>
        </p:txBody>
      </p:sp>
    </p:spTree>
    <p:extLst>
      <p:ext uri="{BB962C8B-B14F-4D97-AF65-F5344CB8AC3E}">
        <p14:creationId xmlns:p14="http://schemas.microsoft.com/office/powerpoint/2010/main" val="8695046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developer.mozilla.org/en-US/docs/Web/JavaScript/Reference/Errors/Not_a_function"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developer.mozilla.org/en-US/docs/Web/JavaScript/Reference/Errors/Not_a_function"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developer.mozilla.org/en-US/docs/Glossary/Null"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developer.mozilla.org/en-US/docs/Learn/JavaScript/Building_blocks/Functions"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developer.mozilla.org/en-US/docs/Web/JavaScript/Reference/Errors/Unexpected_type"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3" Type="http://schemas.openxmlformats.org/officeDocument/2006/relationships/hyperlink" Target="https://developer.mozilla.org/en-US/docs/Web/JavaScript/Reference/Errors"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evelopers.google.com/web/tools/chrome-devtools/open"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developers.google.com/web/tools/chrome-devtools/open"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1</a:t>
            </a:fld>
            <a:endParaRPr lang="en-US"/>
          </a:p>
        </p:txBody>
      </p:sp>
    </p:spTree>
    <p:extLst>
      <p:ext uri="{BB962C8B-B14F-4D97-AF65-F5344CB8AC3E}">
        <p14:creationId xmlns:p14="http://schemas.microsoft.com/office/powerpoint/2010/main" val="35703272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You might well have your own version of the game example that doesn't work, which you might want to fix! We'd still like you to work through the article with our version, so that you can learn the techniques we are teaching here. Then you can go back and try to fix your example.</a:t>
            </a:r>
          </a:p>
          <a:p>
            <a:br>
              <a:rPr lang="en-US" dirty="0"/>
            </a:br>
            <a:r>
              <a:rPr lang="en-US" sz="1200" b="0" i="0" kern="1200" dirty="0">
                <a:solidFill>
                  <a:schemeClr val="tx1"/>
                </a:solidFill>
                <a:effectLst/>
                <a:latin typeface="+mn-lt"/>
                <a:ea typeface="+mn-ea"/>
                <a:cs typeface="+mn-cs"/>
              </a:rPr>
              <a:t>At this point, let's consult the developer console to see if it reports any syntax errors, then try to fix them. You'll learn how below.</a:t>
            </a:r>
          </a:p>
          <a:p>
            <a:br>
              <a:rPr lang="en-US" dirty="0"/>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12</a:t>
            </a:fld>
            <a:endParaRPr lang="en-US"/>
          </a:p>
        </p:txBody>
      </p:sp>
    </p:spTree>
    <p:extLst>
      <p:ext uri="{BB962C8B-B14F-4D97-AF65-F5344CB8AC3E}">
        <p14:creationId xmlns:p14="http://schemas.microsoft.com/office/powerpoint/2010/main" val="40953748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13</a:t>
            </a:fld>
            <a:endParaRPr lang="en-US"/>
          </a:p>
        </p:txBody>
      </p:sp>
    </p:spTree>
    <p:extLst>
      <p:ext uri="{BB962C8B-B14F-4D97-AF65-F5344CB8AC3E}">
        <p14:creationId xmlns:p14="http://schemas.microsoft.com/office/powerpoint/2010/main" val="29330152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14</a:t>
            </a:fld>
            <a:endParaRPr lang="en-US"/>
          </a:p>
        </p:txBody>
      </p:sp>
    </p:spTree>
    <p:extLst>
      <p:ext uri="{BB962C8B-B14F-4D97-AF65-F5344CB8AC3E}">
        <p14:creationId xmlns:p14="http://schemas.microsoft.com/office/powerpoint/2010/main" val="11158762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15</a:t>
            </a:fld>
            <a:endParaRPr lang="en-US"/>
          </a:p>
        </p:txBody>
      </p:sp>
    </p:spTree>
    <p:extLst>
      <p:ext uri="{BB962C8B-B14F-4D97-AF65-F5344CB8AC3E}">
        <p14:creationId xmlns:p14="http://schemas.microsoft.com/office/powerpoint/2010/main" val="2582403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16</a:t>
            </a:fld>
            <a:endParaRPr lang="en-US"/>
          </a:p>
        </p:txBody>
      </p:sp>
    </p:spTree>
    <p:extLst>
      <p:ext uri="{BB962C8B-B14F-4D97-AF65-F5344CB8AC3E}">
        <p14:creationId xmlns:p14="http://schemas.microsoft.com/office/powerpoint/2010/main" val="8787518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17</a:t>
            </a:fld>
            <a:endParaRPr lang="en-US"/>
          </a:p>
        </p:txBody>
      </p:sp>
    </p:spTree>
    <p:extLst>
      <p:ext uri="{BB962C8B-B14F-4D97-AF65-F5344CB8AC3E}">
        <p14:creationId xmlns:p14="http://schemas.microsoft.com/office/powerpoint/2010/main" val="2346438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18</a:t>
            </a:fld>
            <a:endParaRPr lang="en-US"/>
          </a:p>
        </p:txBody>
      </p:sp>
    </p:spTree>
    <p:extLst>
      <p:ext uri="{BB962C8B-B14F-4D97-AF65-F5344CB8AC3E}">
        <p14:creationId xmlns:p14="http://schemas.microsoft.com/office/powerpoint/2010/main" val="4222987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See our </a:t>
            </a:r>
            <a:r>
              <a:rPr lang="en-US" sz="1200" b="0" i="0" u="none" strike="noStrike" kern="1200" dirty="0">
                <a:solidFill>
                  <a:schemeClr val="tx1"/>
                </a:solidFill>
                <a:effectLst/>
                <a:latin typeface="+mn-lt"/>
                <a:ea typeface="+mn-ea"/>
                <a:cs typeface="+mn-cs"/>
                <a:hlinkClick r:id="rId3"/>
              </a:rPr>
              <a:t>TypeError: "x" is not a function</a:t>
            </a:r>
            <a:r>
              <a:rPr lang="en-US" sz="1200" b="0" i="0" kern="1200" dirty="0">
                <a:solidFill>
                  <a:schemeClr val="tx1"/>
                </a:solidFill>
                <a:effectLst/>
                <a:latin typeface="+mn-lt"/>
                <a:ea typeface="+mn-ea"/>
                <a:cs typeface="+mn-cs"/>
              </a:rPr>
              <a:t> reference page for more details about this error.</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19</a:t>
            </a:fld>
            <a:endParaRPr lang="en-US"/>
          </a:p>
        </p:txBody>
      </p:sp>
    </p:spTree>
    <p:extLst>
      <p:ext uri="{BB962C8B-B14F-4D97-AF65-F5344CB8AC3E}">
        <p14:creationId xmlns:p14="http://schemas.microsoft.com/office/powerpoint/2010/main" val="205843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See our </a:t>
            </a:r>
            <a:r>
              <a:rPr lang="en-US" sz="1200" b="0" i="0" u="none" strike="noStrike" kern="1200" dirty="0">
                <a:solidFill>
                  <a:schemeClr val="tx1"/>
                </a:solidFill>
                <a:effectLst/>
                <a:latin typeface="+mn-lt"/>
                <a:ea typeface="+mn-ea"/>
                <a:cs typeface="+mn-cs"/>
                <a:hlinkClick r:id="rId3"/>
              </a:rPr>
              <a:t>TypeError: "x" is not a function</a:t>
            </a:r>
            <a:r>
              <a:rPr lang="en-US" sz="1200" b="0" i="0" kern="1200" dirty="0">
                <a:solidFill>
                  <a:schemeClr val="tx1"/>
                </a:solidFill>
                <a:effectLst/>
                <a:latin typeface="+mn-lt"/>
                <a:ea typeface="+mn-ea"/>
                <a:cs typeface="+mn-cs"/>
              </a:rPr>
              <a:t> reference page for more details about this error.</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20</a:t>
            </a:fld>
            <a:endParaRPr lang="en-US"/>
          </a:p>
        </p:txBody>
      </p:sp>
    </p:spTree>
    <p:extLst>
      <p:ext uri="{BB962C8B-B14F-4D97-AF65-F5344CB8AC3E}">
        <p14:creationId xmlns:p14="http://schemas.microsoft.com/office/powerpoint/2010/main" val="3909569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a:rPr>
              <a:t>Null</a:t>
            </a:r>
            <a:r>
              <a:rPr lang="en-US" sz="1200" b="0" i="0" kern="1200" dirty="0">
                <a:solidFill>
                  <a:schemeClr val="tx1"/>
                </a:solidFill>
                <a:effectLst/>
                <a:latin typeface="+mn-lt"/>
                <a:ea typeface="+mn-ea"/>
                <a:cs typeface="+mn-cs"/>
              </a:rPr>
              <a:t> is a special value that means "nothing", or "no value". So </a:t>
            </a:r>
            <a:r>
              <a:rPr lang="en-US" sz="1200" b="0" i="0" kern="1200" dirty="0" err="1">
                <a:solidFill>
                  <a:schemeClr val="tx1"/>
                </a:solidFill>
                <a:effectLst/>
                <a:latin typeface="+mn-lt"/>
                <a:ea typeface="+mn-ea"/>
                <a:cs typeface="+mn-cs"/>
              </a:rPr>
              <a:t>lowOrHi</a:t>
            </a:r>
            <a:r>
              <a:rPr lang="en-US" sz="1200" b="0" i="0" kern="1200" dirty="0">
                <a:solidFill>
                  <a:schemeClr val="tx1"/>
                </a:solidFill>
                <a:effectLst/>
                <a:latin typeface="+mn-lt"/>
                <a:ea typeface="+mn-ea"/>
                <a:cs typeface="+mn-cs"/>
              </a:rPr>
              <a:t> has been declared and </a:t>
            </a:r>
            <a:r>
              <a:rPr lang="en-US" sz="1200" b="0" i="0" kern="1200" dirty="0" err="1">
                <a:solidFill>
                  <a:schemeClr val="tx1"/>
                </a:solidFill>
                <a:effectLst/>
                <a:latin typeface="+mn-lt"/>
                <a:ea typeface="+mn-ea"/>
                <a:cs typeface="+mn-cs"/>
              </a:rPr>
              <a:t>initialised</a:t>
            </a:r>
            <a:r>
              <a:rPr lang="en-US" sz="1200" b="0" i="0" kern="1200" dirty="0">
                <a:solidFill>
                  <a:schemeClr val="tx1"/>
                </a:solidFill>
                <a:effectLst/>
                <a:latin typeface="+mn-lt"/>
                <a:ea typeface="+mn-ea"/>
                <a:cs typeface="+mn-cs"/>
              </a:rPr>
              <a:t>, but not with any meaningful value — it has no type or value.</a:t>
            </a:r>
          </a:p>
          <a:p>
            <a:pPr marL="0" marR="0" indent="0" algn="l" defTabSz="457200" rtl="0" eaLnBrk="1" fontAlgn="auto" latinLnBrk="0" hangingPunct="1">
              <a:lnSpc>
                <a:spcPct val="100000"/>
              </a:lnSpc>
              <a:spcBef>
                <a:spcPts val="0"/>
              </a:spcBef>
              <a:spcAft>
                <a:spcPts val="0"/>
              </a:spcAft>
              <a:buClrTx/>
              <a:buSzTx/>
              <a:buFontTx/>
              <a:buNone/>
              <a:tabLst/>
              <a:defRPr/>
            </a:pPr>
            <a:br>
              <a:rPr lang="en-US" dirty="0"/>
            </a:br>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This error didn't come up as soon as the page was loaded because this error occurred inside a function (inside the </a:t>
            </a:r>
            <a:r>
              <a:rPr lang="en-US" sz="1200" b="0" i="0" kern="1200" dirty="0" err="1">
                <a:solidFill>
                  <a:schemeClr val="tx1"/>
                </a:solidFill>
                <a:effectLst/>
                <a:latin typeface="+mn-lt"/>
                <a:ea typeface="+mn-ea"/>
                <a:cs typeface="+mn-cs"/>
              </a:rPr>
              <a:t>checkGuess</a:t>
            </a:r>
            <a:r>
              <a:rPr lang="en-US" sz="1200" b="0" i="0" kern="1200" dirty="0">
                <a:solidFill>
                  <a:schemeClr val="tx1"/>
                </a:solidFill>
                <a:effectLst/>
                <a:latin typeface="+mn-lt"/>
                <a:ea typeface="+mn-ea"/>
                <a:cs typeface="+mn-cs"/>
              </a:rPr>
              <a:t>() { ... } block). As you'll learn in more detail in our later </a:t>
            </a:r>
            <a:r>
              <a:rPr lang="en-US" sz="1200" b="0" i="0" u="none" strike="noStrike" kern="1200" dirty="0">
                <a:solidFill>
                  <a:schemeClr val="tx1"/>
                </a:solidFill>
                <a:effectLst/>
                <a:latin typeface="+mn-lt"/>
                <a:ea typeface="+mn-ea"/>
                <a:cs typeface="+mn-cs"/>
                <a:hlinkClick r:id="rId4"/>
              </a:rPr>
              <a:t>functions article</a:t>
            </a:r>
            <a:r>
              <a:rPr lang="en-US" sz="1200" b="0" i="0" kern="1200" dirty="0">
                <a:solidFill>
                  <a:schemeClr val="tx1"/>
                </a:solidFill>
                <a:effectLst/>
                <a:latin typeface="+mn-lt"/>
                <a:ea typeface="+mn-ea"/>
                <a:cs typeface="+mn-cs"/>
              </a:rPr>
              <a:t>, code inside functions runs in a separate scope than code outside functions. In this case, the code was not run and the error was not thrown until the </a:t>
            </a:r>
            <a:r>
              <a:rPr lang="en-US" sz="1200" b="0" i="0" kern="1200" dirty="0" err="1">
                <a:solidFill>
                  <a:schemeClr val="tx1"/>
                </a:solidFill>
                <a:effectLst/>
                <a:latin typeface="+mn-lt"/>
                <a:ea typeface="+mn-ea"/>
                <a:cs typeface="+mn-cs"/>
              </a:rPr>
              <a:t>checkGuess</a:t>
            </a:r>
            <a:r>
              <a:rPr lang="en-US" sz="1200" b="0" i="0" kern="1200" dirty="0">
                <a:solidFill>
                  <a:schemeClr val="tx1"/>
                </a:solidFill>
                <a:effectLst/>
                <a:latin typeface="+mn-lt"/>
                <a:ea typeface="+mn-ea"/>
                <a:cs typeface="+mn-cs"/>
              </a:rPr>
              <a:t>() function was run by line 86.</a:t>
            </a:r>
          </a:p>
          <a:p>
            <a:br>
              <a:rPr lang="en-US" dirty="0"/>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21</a:t>
            </a:fld>
            <a:endParaRPr lang="en-US"/>
          </a:p>
        </p:txBody>
      </p:sp>
    </p:spTree>
    <p:extLst>
      <p:ext uri="{BB962C8B-B14F-4D97-AF65-F5344CB8AC3E}">
        <p14:creationId xmlns:p14="http://schemas.microsoft.com/office/powerpoint/2010/main" val="1591341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2</a:t>
            </a:fld>
            <a:endParaRPr lang="en-US"/>
          </a:p>
        </p:txBody>
      </p:sp>
    </p:spTree>
    <p:extLst>
      <p:ext uri="{BB962C8B-B14F-4D97-AF65-F5344CB8AC3E}">
        <p14:creationId xmlns:p14="http://schemas.microsoft.com/office/powerpoint/2010/main" val="318532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22</a:t>
            </a:fld>
            <a:endParaRPr lang="en-US"/>
          </a:p>
        </p:txBody>
      </p:sp>
    </p:spTree>
    <p:extLst>
      <p:ext uri="{BB962C8B-B14F-4D97-AF65-F5344CB8AC3E}">
        <p14:creationId xmlns:p14="http://schemas.microsoft.com/office/powerpoint/2010/main" val="2071308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23</a:t>
            </a:fld>
            <a:endParaRPr lang="en-US"/>
          </a:p>
        </p:txBody>
      </p:sp>
    </p:spTree>
    <p:extLst>
      <p:ext uri="{BB962C8B-B14F-4D97-AF65-F5344CB8AC3E}">
        <p14:creationId xmlns:p14="http://schemas.microsoft.com/office/powerpoint/2010/main" val="13849952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24</a:t>
            </a:fld>
            <a:endParaRPr lang="en-US"/>
          </a:p>
        </p:txBody>
      </p:sp>
    </p:spTree>
    <p:extLst>
      <p:ext uri="{BB962C8B-B14F-4D97-AF65-F5344CB8AC3E}">
        <p14:creationId xmlns:p14="http://schemas.microsoft.com/office/powerpoint/2010/main" val="7586916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See our </a:t>
            </a:r>
            <a:r>
              <a:rPr lang="en-US" sz="1200" b="0" i="0" u="none" strike="noStrike" kern="1200" dirty="0">
                <a:solidFill>
                  <a:schemeClr val="tx1"/>
                </a:solidFill>
                <a:effectLst/>
                <a:latin typeface="+mn-lt"/>
                <a:ea typeface="+mn-ea"/>
                <a:cs typeface="+mn-cs"/>
                <a:hlinkClick r:id="rId3"/>
              </a:rPr>
              <a:t>TypeError: "x" is (not) "y"</a:t>
            </a:r>
            <a:r>
              <a:rPr lang="en-US" sz="1200" b="0" i="0" kern="1200" dirty="0">
                <a:solidFill>
                  <a:schemeClr val="tx1"/>
                </a:solidFill>
                <a:effectLst/>
                <a:latin typeface="+mn-lt"/>
                <a:ea typeface="+mn-ea"/>
                <a:cs typeface="+mn-cs"/>
              </a:rPr>
              <a:t> reference page for more details about this error.</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25</a:t>
            </a:fld>
            <a:endParaRPr lang="en-US"/>
          </a:p>
        </p:txBody>
      </p:sp>
    </p:spTree>
    <p:extLst>
      <p:ext uri="{BB962C8B-B14F-4D97-AF65-F5344CB8AC3E}">
        <p14:creationId xmlns:p14="http://schemas.microsoft.com/office/powerpoint/2010/main" val="1295704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26</a:t>
            </a:fld>
            <a:endParaRPr lang="en-US"/>
          </a:p>
        </p:txBody>
      </p:sp>
    </p:spTree>
    <p:extLst>
      <p:ext uri="{BB962C8B-B14F-4D97-AF65-F5344CB8AC3E}">
        <p14:creationId xmlns:p14="http://schemas.microsoft.com/office/powerpoint/2010/main" val="2134616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27</a:t>
            </a:fld>
            <a:endParaRPr lang="en-US"/>
          </a:p>
        </p:txBody>
      </p:sp>
    </p:spTree>
    <p:extLst>
      <p:ext uri="{BB962C8B-B14F-4D97-AF65-F5344CB8AC3E}">
        <p14:creationId xmlns:p14="http://schemas.microsoft.com/office/powerpoint/2010/main" val="3778242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28</a:t>
            </a:fld>
            <a:endParaRPr lang="en-US"/>
          </a:p>
        </p:txBody>
      </p:sp>
    </p:spTree>
    <p:extLst>
      <p:ext uri="{BB962C8B-B14F-4D97-AF65-F5344CB8AC3E}">
        <p14:creationId xmlns:p14="http://schemas.microsoft.com/office/powerpoint/2010/main" val="30332498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29</a:t>
            </a:fld>
            <a:endParaRPr lang="en-US"/>
          </a:p>
        </p:txBody>
      </p:sp>
    </p:spTree>
    <p:extLst>
      <p:ext uri="{BB962C8B-B14F-4D97-AF65-F5344CB8AC3E}">
        <p14:creationId xmlns:p14="http://schemas.microsoft.com/office/powerpoint/2010/main" val="4034477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30</a:t>
            </a:fld>
            <a:endParaRPr lang="en-US"/>
          </a:p>
        </p:txBody>
      </p:sp>
    </p:spTree>
    <p:extLst>
      <p:ext uri="{BB962C8B-B14F-4D97-AF65-F5344CB8AC3E}">
        <p14:creationId xmlns:p14="http://schemas.microsoft.com/office/powerpoint/2010/main" val="34435149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Save and refresh, then play a few games — you'll see that </a:t>
            </a:r>
            <a:r>
              <a:rPr lang="en-US" sz="1200" b="0" i="0" kern="1200" dirty="0" err="1">
                <a:solidFill>
                  <a:schemeClr val="tx1"/>
                </a:solidFill>
                <a:effectLst/>
                <a:latin typeface="+mn-lt"/>
                <a:ea typeface="+mn-ea"/>
                <a:cs typeface="+mn-cs"/>
              </a:rPr>
              <a:t>randomNumber</a:t>
            </a:r>
            <a:r>
              <a:rPr lang="en-US" sz="1200" b="0" i="0" kern="1200" dirty="0">
                <a:solidFill>
                  <a:schemeClr val="tx1"/>
                </a:solidFill>
                <a:effectLst/>
                <a:latin typeface="+mn-lt"/>
                <a:ea typeface="+mn-ea"/>
                <a:cs typeface="+mn-cs"/>
              </a:rPr>
              <a:t> is equal to 1 at each point where it is logged to the console.</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31</a:t>
            </a:fld>
            <a:endParaRPr lang="en-US"/>
          </a:p>
        </p:txBody>
      </p:sp>
    </p:spTree>
    <p:extLst>
      <p:ext uri="{BB962C8B-B14F-4D97-AF65-F5344CB8AC3E}">
        <p14:creationId xmlns:p14="http://schemas.microsoft.com/office/powerpoint/2010/main" val="42102417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a:t>
            </a:fld>
            <a:endParaRPr lang="en-US"/>
          </a:p>
        </p:txBody>
      </p:sp>
    </p:spTree>
    <p:extLst>
      <p:ext uri="{BB962C8B-B14F-4D97-AF65-F5344CB8AC3E}">
        <p14:creationId xmlns:p14="http://schemas.microsoft.com/office/powerpoint/2010/main" val="5844445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32</a:t>
            </a:fld>
            <a:endParaRPr lang="en-US"/>
          </a:p>
        </p:txBody>
      </p:sp>
    </p:spTree>
    <p:extLst>
      <p:ext uri="{BB962C8B-B14F-4D97-AF65-F5344CB8AC3E}">
        <p14:creationId xmlns:p14="http://schemas.microsoft.com/office/powerpoint/2010/main" val="11188461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33</a:t>
            </a:fld>
            <a:endParaRPr lang="en-US"/>
          </a:p>
        </p:txBody>
      </p:sp>
    </p:spTree>
    <p:extLst>
      <p:ext uri="{BB962C8B-B14F-4D97-AF65-F5344CB8AC3E}">
        <p14:creationId xmlns:p14="http://schemas.microsoft.com/office/powerpoint/2010/main" val="30639427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34</a:t>
            </a:fld>
            <a:endParaRPr lang="en-US"/>
          </a:p>
        </p:txBody>
      </p:sp>
    </p:spTree>
    <p:extLst>
      <p:ext uri="{BB962C8B-B14F-4D97-AF65-F5344CB8AC3E}">
        <p14:creationId xmlns:p14="http://schemas.microsoft.com/office/powerpoint/2010/main" val="180915334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developer.mozilla.org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-US/docs/Web/JavaScript/Reference/Errors/</a:t>
            </a:r>
            <a:r>
              <a:rPr lang="en-US" sz="1200" b="0" i="0" kern="1200" dirty="0" err="1">
                <a:solidFill>
                  <a:schemeClr val="tx1"/>
                </a:solidFill>
                <a:effectLst/>
                <a:latin typeface="+mn-lt"/>
                <a:ea typeface="+mn-ea"/>
                <a:cs typeface="+mn-cs"/>
              </a:rPr>
              <a:t>Missing_semicolon_before_statement</a:t>
            </a:r>
            <a:endParaRPr lang="en-US" sz="1200" b="0" i="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35</a:t>
            </a:fld>
            <a:endParaRPr lang="en-US"/>
          </a:p>
        </p:txBody>
      </p:sp>
    </p:spTree>
    <p:extLst>
      <p:ext uri="{BB962C8B-B14F-4D97-AF65-F5344CB8AC3E}">
        <p14:creationId xmlns:p14="http://schemas.microsoft.com/office/powerpoint/2010/main" val="408760145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test would always return true, causing the program to report that the game has been won. Be careful!</a:t>
            </a:r>
          </a:p>
          <a:p>
            <a:br>
              <a:rPr lang="en-US"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36</a:t>
            </a:fld>
            <a:endParaRPr lang="en-US"/>
          </a:p>
        </p:txBody>
      </p:sp>
    </p:spTree>
    <p:extLst>
      <p:ext uri="{BB962C8B-B14F-4D97-AF65-F5344CB8AC3E}">
        <p14:creationId xmlns:p14="http://schemas.microsoft.com/office/powerpoint/2010/main" val="33933050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developer.mozilla.org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-US/docs/Web/JavaScript/Reference/Errors/</a:t>
            </a:r>
            <a:r>
              <a:rPr lang="en-US" sz="1200" b="0" i="0" kern="1200" dirty="0" err="1">
                <a:solidFill>
                  <a:schemeClr val="tx1"/>
                </a:solidFill>
                <a:effectLst/>
                <a:latin typeface="+mn-lt"/>
                <a:ea typeface="+mn-ea"/>
                <a:cs typeface="+mn-cs"/>
              </a:rPr>
              <a:t>Missing_parenthesis_after_argument_list</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37</a:t>
            </a:fld>
            <a:endParaRPr lang="en-US"/>
          </a:p>
        </p:txBody>
      </p:sp>
    </p:spTree>
    <p:extLst>
      <p:ext uri="{BB962C8B-B14F-4D97-AF65-F5344CB8AC3E}">
        <p14:creationId xmlns:p14="http://schemas.microsoft.com/office/powerpoint/2010/main" val="30561045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38</a:t>
            </a:fld>
            <a:endParaRPr lang="en-US"/>
          </a:p>
        </p:txBody>
      </p:sp>
    </p:spTree>
    <p:extLst>
      <p:ext uri="{BB962C8B-B14F-4D97-AF65-F5344CB8AC3E}">
        <p14:creationId xmlns:p14="http://schemas.microsoft.com/office/powerpoint/2010/main" val="9701758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39</a:t>
            </a:fld>
            <a:endParaRPr lang="en-US"/>
          </a:p>
        </p:txBody>
      </p:sp>
    </p:spTree>
    <p:extLst>
      <p:ext uri="{BB962C8B-B14F-4D97-AF65-F5344CB8AC3E}">
        <p14:creationId xmlns:p14="http://schemas.microsoft.com/office/powerpoint/2010/main" val="15542438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developer.mozilla.org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-US/docs/Web/JavaScript/Reference/Errors/</a:t>
            </a:r>
            <a:r>
              <a:rPr lang="en-US" sz="1200" b="0" i="0" kern="1200" dirty="0" err="1">
                <a:solidFill>
                  <a:schemeClr val="tx1"/>
                </a:solidFill>
                <a:effectLst/>
                <a:latin typeface="+mn-lt"/>
                <a:ea typeface="+mn-ea"/>
                <a:cs typeface="+mn-cs"/>
              </a:rPr>
              <a:t>Unexpected_token</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developer.mozilla.org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-US/docs/Web/JavaScript/Reference/Errors/</a:t>
            </a:r>
            <a:r>
              <a:rPr lang="en-US" sz="1200" b="0" i="0" kern="1200" dirty="0" err="1">
                <a:solidFill>
                  <a:schemeClr val="tx1"/>
                </a:solidFill>
                <a:effectLst/>
                <a:latin typeface="+mn-lt"/>
                <a:ea typeface="+mn-ea"/>
                <a:cs typeface="+mn-cs"/>
              </a:rPr>
              <a:t>Unterminated_string_literal</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40</a:t>
            </a:fld>
            <a:endParaRPr lang="en-US"/>
          </a:p>
        </p:txBody>
      </p:sp>
    </p:spTree>
    <p:extLst>
      <p:ext uri="{BB962C8B-B14F-4D97-AF65-F5344CB8AC3E}">
        <p14:creationId xmlns:p14="http://schemas.microsoft.com/office/powerpoint/2010/main" val="31103872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 </a:t>
            </a:r>
            <a:r>
              <a:rPr lang="en-US" dirty="0">
                <a:hlinkClick r:id="rId3"/>
              </a:rPr>
              <a:t>https://developer.mozilla.org/en-US/docs/Web/JavaScript/Reference/Errors</a:t>
            </a:r>
            <a:endParaRPr lang="en-US" dirty="0"/>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41</a:t>
            </a:fld>
            <a:endParaRPr lang="en-US"/>
          </a:p>
        </p:txBody>
      </p:sp>
    </p:spTree>
    <p:extLst>
      <p:ext uri="{BB962C8B-B14F-4D97-AF65-F5344CB8AC3E}">
        <p14:creationId xmlns:p14="http://schemas.microsoft.com/office/powerpoint/2010/main" val="2200302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Okay, so it's not quite </a:t>
            </a:r>
            <a:r>
              <a:rPr lang="en-US" b="0" i="1" dirty="0">
                <a:solidFill>
                  <a:srgbClr val="333333"/>
                </a:solidFill>
                <a:effectLst/>
                <a:latin typeface="Arial" panose="020B0604020202020204" pitchFamily="34" charset="0"/>
              </a:rPr>
              <a:t>that</a:t>
            </a:r>
            <a:r>
              <a:rPr lang="en-US" b="0" i="0" dirty="0">
                <a:solidFill>
                  <a:srgbClr val="333333"/>
                </a:solidFill>
                <a:effectLst/>
                <a:latin typeface="Arial" panose="020B0604020202020204" pitchFamily="34" charset="0"/>
              </a:rPr>
              <a:t> simple — there are some other differentiators as you drill down deeper. </a:t>
            </a:r>
          </a:p>
          <a:p>
            <a:pPr algn="l"/>
            <a:r>
              <a:rPr lang="en-US" b="0" i="0" dirty="0">
                <a:solidFill>
                  <a:srgbClr val="333333"/>
                </a:solidFill>
                <a:effectLst/>
                <a:latin typeface="Arial" panose="020B0604020202020204" pitchFamily="34" charset="0"/>
              </a:rPr>
              <a:t>But the above classifications will do at this early stage in your career. We'll look at both of these types going forward.</a:t>
            </a:r>
          </a:p>
          <a:p>
            <a:br>
              <a:rPr lang="en-US" dirty="0"/>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5</a:t>
            </a:fld>
            <a:endParaRPr lang="en-US"/>
          </a:p>
        </p:txBody>
      </p:sp>
    </p:spTree>
    <p:extLst>
      <p:ext uri="{BB962C8B-B14F-4D97-AF65-F5344CB8AC3E}">
        <p14:creationId xmlns:p14="http://schemas.microsoft.com/office/powerpoint/2010/main" val="32931748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B3067B3-3AE6-DD4A-9E3D-C999AB3971A1}" type="slidenum">
              <a:rPr lang="en-US" smtClean="0"/>
              <a:t>42</a:t>
            </a:fld>
            <a:endParaRPr lang="en-US"/>
          </a:p>
        </p:txBody>
      </p:sp>
    </p:spTree>
    <p:extLst>
      <p:ext uri="{BB962C8B-B14F-4D97-AF65-F5344CB8AC3E}">
        <p14:creationId xmlns:p14="http://schemas.microsoft.com/office/powerpoint/2010/main" val="639896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6</a:t>
            </a:fld>
            <a:endParaRPr lang="en-US"/>
          </a:p>
        </p:txBody>
      </p:sp>
    </p:spTree>
    <p:extLst>
      <p:ext uri="{BB962C8B-B14F-4D97-AF65-F5344CB8AC3E}">
        <p14:creationId xmlns:p14="http://schemas.microsoft.com/office/powerpoint/2010/main" val="21633082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hlinkClick r:id="rId3"/>
              </a:rPr>
              <a:t>https://developers.google.com/web/tools/chrome-devtools/open</a:t>
            </a:r>
            <a:endParaRPr lang="en-US" dirty="0"/>
          </a:p>
          <a:p>
            <a:pPr algn="l"/>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8</a:t>
            </a:fld>
            <a:endParaRPr lang="en-US"/>
          </a:p>
        </p:txBody>
      </p:sp>
    </p:spTree>
    <p:extLst>
      <p:ext uri="{BB962C8B-B14F-4D97-AF65-F5344CB8AC3E}">
        <p14:creationId xmlns:p14="http://schemas.microsoft.com/office/powerpoint/2010/main" val="20193931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hlinkClick r:id="rId3"/>
              </a:rPr>
              <a:t>https://developers.google.com/web/tools/chrome-devtools/open</a:t>
            </a:r>
            <a:endParaRPr lang="en-US" dirty="0"/>
          </a:p>
          <a:p>
            <a:pPr algn="l"/>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9</a:t>
            </a:fld>
            <a:endParaRPr lang="en-US"/>
          </a:p>
        </p:txBody>
      </p:sp>
    </p:spTree>
    <p:extLst>
      <p:ext uri="{BB962C8B-B14F-4D97-AF65-F5344CB8AC3E}">
        <p14:creationId xmlns:p14="http://schemas.microsoft.com/office/powerpoint/2010/main" val="25879961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10</a:t>
            </a:fld>
            <a:endParaRPr lang="en-US"/>
          </a:p>
        </p:txBody>
      </p:sp>
    </p:spTree>
    <p:extLst>
      <p:ext uri="{BB962C8B-B14F-4D97-AF65-F5344CB8AC3E}">
        <p14:creationId xmlns:p14="http://schemas.microsoft.com/office/powerpoint/2010/main" val="9557599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11</a:t>
            </a:fld>
            <a:endParaRPr lang="en-US"/>
          </a:p>
        </p:txBody>
      </p:sp>
    </p:spTree>
    <p:extLst>
      <p:ext uri="{BB962C8B-B14F-4D97-AF65-F5344CB8AC3E}">
        <p14:creationId xmlns:p14="http://schemas.microsoft.com/office/powerpoint/2010/main" val="4318526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39" y="0"/>
            <a:ext cx="9124122" cy="5143500"/>
          </a:xfrm>
          <a:prstGeom prst="rect">
            <a:avLst/>
          </a:prstGeom>
        </p:spPr>
      </p:pic>
      <p:sp>
        <p:nvSpPr>
          <p:cNvPr id="2" name="Title 1"/>
          <p:cNvSpPr>
            <a:spLocks noGrp="1"/>
          </p:cNvSpPr>
          <p:nvPr>
            <p:ph type="ctrTitle"/>
          </p:nvPr>
        </p:nvSpPr>
        <p:spPr>
          <a:xfrm>
            <a:off x="171450" y="1743789"/>
            <a:ext cx="6179344" cy="678021"/>
          </a:xfrm>
        </p:spPr>
        <p:txBody>
          <a:bodyPr>
            <a:noAutofit/>
          </a:bodyPr>
          <a:lstStyle>
            <a:lvl1pPr algn="ctr">
              <a:defRPr sz="3200">
                <a:solidFill>
                  <a:srgbClr val="FF6600"/>
                </a:solidFill>
              </a:defRPr>
            </a:lvl1pPr>
          </a:lstStyle>
          <a:p>
            <a:r>
              <a:rPr lang="en-US" dirty="0"/>
              <a:t>Click to edit Master title style</a:t>
            </a:r>
          </a:p>
        </p:txBody>
      </p:sp>
      <p:sp>
        <p:nvSpPr>
          <p:cNvPr id="3" name="Subtitle 2"/>
          <p:cNvSpPr>
            <a:spLocks noGrp="1"/>
          </p:cNvSpPr>
          <p:nvPr>
            <p:ph type="subTitle" idx="1"/>
          </p:nvPr>
        </p:nvSpPr>
        <p:spPr>
          <a:xfrm>
            <a:off x="171450" y="2571750"/>
            <a:ext cx="6179344" cy="434975"/>
          </a:xfrm>
        </p:spPr>
        <p:txBody>
          <a:bodyPr>
            <a:normAutofit/>
          </a:bodyPr>
          <a:lstStyle>
            <a:lvl1pPr marL="0" indent="0" algn="ctr">
              <a:buNone/>
              <a:defRPr sz="2000" i="1">
                <a:solidFill>
                  <a:srgbClr val="99CC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171450" y="4767263"/>
            <a:ext cx="1367315" cy="273844"/>
          </a:xfrm>
        </p:spPr>
        <p:txBody>
          <a:bodyPr/>
          <a:lstStyle/>
          <a:p>
            <a:fld id="{63A9D870-3F93-4B8A-8AC9-9D3B4FB155C2}" type="datetime1">
              <a:rPr lang="en-US" smtClean="0"/>
              <a:t>5/2/20</a:t>
            </a:fld>
            <a:endParaRPr lang="en-US"/>
          </a:p>
        </p:txBody>
      </p:sp>
      <p:sp>
        <p:nvSpPr>
          <p:cNvPr id="5" name="Footer Placeholder 4"/>
          <p:cNvSpPr>
            <a:spLocks noGrp="1"/>
          </p:cNvSpPr>
          <p:nvPr>
            <p:ph type="ftr" sz="quarter" idx="11"/>
          </p:nvPr>
        </p:nvSpPr>
        <p:spPr>
          <a:xfrm>
            <a:off x="1868557" y="4767263"/>
            <a:ext cx="6139587" cy="273844"/>
          </a:xfrm>
        </p:spPr>
        <p:txBody>
          <a:bodyPr/>
          <a:lstStyle/>
          <a:p>
            <a:r>
              <a:rPr lang="en-US"/>
              <a:t>09e-BM/DT/FSOFT - ©FPT SOFTWARE – Fresher Academy - Internal Use</a:t>
            </a:r>
            <a:endParaRPr lang="en-US" dirty="0"/>
          </a:p>
        </p:txBody>
      </p:sp>
      <p:sp>
        <p:nvSpPr>
          <p:cNvPr id="6" name="Slide Number Placeholder 5"/>
          <p:cNvSpPr>
            <a:spLocks noGrp="1"/>
          </p:cNvSpPr>
          <p:nvPr>
            <p:ph type="sldNum" sz="quarter" idx="12"/>
          </p:nvPr>
        </p:nvSpPr>
        <p:spPr>
          <a:xfrm>
            <a:off x="8122444" y="4767263"/>
            <a:ext cx="564356" cy="273844"/>
          </a:xfrm>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813760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8606" y="0"/>
            <a:ext cx="6885520" cy="644057"/>
          </a:xfrm>
        </p:spPr>
        <p:txBody>
          <a:bodyPr/>
          <a:lstStyle>
            <a:lvl1pPr>
              <a:defRPr b="1"/>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45074E-53EC-4432-BF9B-A29996D62E7F}" type="datetime1">
              <a:rPr lang="en-US" smtClean="0"/>
              <a:t>5/2/20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2226263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42912" y="3305176"/>
            <a:ext cx="8458199" cy="1021556"/>
          </a:xfrm>
        </p:spPr>
        <p:txBody>
          <a:bodyPr anchor="t"/>
          <a:lstStyle>
            <a:lvl1pPr algn="l">
              <a:defRPr sz="4000" b="1" cap="all"/>
            </a:lvl1pPr>
          </a:lstStyle>
          <a:p>
            <a:endParaRPr lang="en-US"/>
          </a:p>
        </p:txBody>
      </p:sp>
      <p:sp>
        <p:nvSpPr>
          <p:cNvPr id="3" name="Text Placeholder 2"/>
          <p:cNvSpPr>
            <a:spLocks noGrp="1"/>
          </p:cNvSpPr>
          <p:nvPr>
            <p:ph type="body" idx="1"/>
          </p:nvPr>
        </p:nvSpPr>
        <p:spPr>
          <a:xfrm>
            <a:off x="442912" y="2180035"/>
            <a:ext cx="8458199"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42913" y="4767263"/>
            <a:ext cx="1203007" cy="273844"/>
          </a:xfrm>
        </p:spPr>
        <p:txBody>
          <a:bodyPr/>
          <a:lstStyle/>
          <a:p>
            <a:fld id="{95690783-B5B6-43F6-9D05-1F8793B02117}" type="datetime1">
              <a:rPr lang="en-US" smtClean="0"/>
              <a:t>5/2/20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1019322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78606" y="900113"/>
            <a:ext cx="4217194" cy="37719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252912" cy="37719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2AB3E9-7592-48AC-A218-7AC85EB51A08}" type="datetime1">
              <a:rPr lang="en-US" smtClean="0"/>
              <a:t>5/2/20</a:t>
            </a:fld>
            <a:endParaRPr lang="en-US"/>
          </a:p>
        </p:txBody>
      </p:sp>
      <p:sp>
        <p:nvSpPr>
          <p:cNvPr id="6" name="Footer Placeholder 5"/>
          <p:cNvSpPr>
            <a:spLocks noGrp="1"/>
          </p:cNvSpPr>
          <p:nvPr>
            <p:ph type="ftr" sz="quarter" idx="11"/>
          </p:nvPr>
        </p:nvSpPr>
        <p:spPr/>
        <p:txBody>
          <a:bodyPr/>
          <a:lstStyle/>
          <a:p>
            <a:r>
              <a:rPr lang="en-US"/>
              <a:t>09e-BM/DT/FSOFT - ©FPT SOFTWARE – Fresher Academy - Internal Use</a:t>
            </a:r>
          </a:p>
        </p:txBody>
      </p:sp>
      <p:sp>
        <p:nvSpPr>
          <p:cNvPr id="7" name="Slide Number Placeholder 6"/>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2018449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7162" y="55784"/>
            <a:ext cx="7100888" cy="540688"/>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7161" y="858441"/>
            <a:ext cx="4271963" cy="47982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161" y="1338261"/>
            <a:ext cx="4271963" cy="3276601"/>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00575" y="845344"/>
            <a:ext cx="430053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00575" y="1325165"/>
            <a:ext cx="4300537" cy="328969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157163" y="4767263"/>
            <a:ext cx="1488758" cy="273844"/>
          </a:xfrm>
        </p:spPr>
        <p:txBody>
          <a:bodyPr/>
          <a:lstStyle/>
          <a:p>
            <a:fld id="{89809214-B0AA-40EF-B713-56DABC867509}" type="datetime1">
              <a:rPr lang="en-US" smtClean="0"/>
              <a:t>5/2/20</a:t>
            </a:fld>
            <a:endParaRPr lang="en-US"/>
          </a:p>
        </p:txBody>
      </p:sp>
      <p:sp>
        <p:nvSpPr>
          <p:cNvPr id="8" name="Footer Placeholder 7"/>
          <p:cNvSpPr>
            <a:spLocks noGrp="1"/>
          </p:cNvSpPr>
          <p:nvPr>
            <p:ph type="ftr" sz="quarter" idx="11"/>
          </p:nvPr>
        </p:nvSpPr>
        <p:spPr/>
        <p:txBody>
          <a:bodyPr/>
          <a:lstStyle/>
          <a:p>
            <a:r>
              <a:rPr lang="en-US"/>
              <a:t>09e-BM/DT/FSOFT - ©FPT SOFTWARE – Fresher Academy - Internal Use</a:t>
            </a:r>
          </a:p>
        </p:txBody>
      </p:sp>
      <p:sp>
        <p:nvSpPr>
          <p:cNvPr id="9" name="Slide Number Placeholder 8"/>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3710657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778E15-6A1B-4F98-93CA-BDA6731742CD}" type="datetime1">
              <a:rPr lang="en-US" smtClean="0"/>
              <a:t>5/2/20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1077462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9939" y="0"/>
            <a:ext cx="9124122" cy="5143500"/>
          </a:xfrm>
          <a:prstGeom prst="rect">
            <a:avLst/>
          </a:prstGeom>
        </p:spPr>
      </p:pic>
      <p:sp>
        <p:nvSpPr>
          <p:cNvPr id="2" name="Title Placeholder 1"/>
          <p:cNvSpPr>
            <a:spLocks noGrp="1"/>
          </p:cNvSpPr>
          <p:nvPr>
            <p:ph type="title"/>
          </p:nvPr>
        </p:nvSpPr>
        <p:spPr>
          <a:xfrm>
            <a:off x="278606" y="0"/>
            <a:ext cx="6885519" cy="644057"/>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278605" y="850106"/>
            <a:ext cx="8622507" cy="37445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78605" y="4767263"/>
            <a:ext cx="1367315"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276789B-5D05-4E47-B9C1-C0FFAEB67DE3}" type="datetime1">
              <a:rPr lang="en-US" smtClean="0"/>
              <a:t>5/2/20</a:t>
            </a:fld>
            <a:endParaRPr lang="en-US"/>
          </a:p>
        </p:txBody>
      </p:sp>
      <p:sp>
        <p:nvSpPr>
          <p:cNvPr id="5" name="Footer Placeholder 4"/>
          <p:cNvSpPr>
            <a:spLocks noGrp="1"/>
          </p:cNvSpPr>
          <p:nvPr>
            <p:ph type="ftr" sz="quarter" idx="3"/>
          </p:nvPr>
        </p:nvSpPr>
        <p:spPr>
          <a:xfrm>
            <a:off x="1764506" y="4767263"/>
            <a:ext cx="6372225" cy="273844"/>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200">
                <a:solidFill>
                  <a:schemeClr val="tx1">
                    <a:tint val="75000"/>
                  </a:schemeClr>
                </a:solidFill>
              </a:defRPr>
            </a:lvl1pPr>
          </a:lstStyle>
          <a:p>
            <a:r>
              <a:rPr lang="en-US"/>
              <a:t>09e-BM/DT/FSOFT - ©FPT SOFTWARE – Fresher Academy - Internal Use</a:t>
            </a:r>
            <a:endParaRPr lang="en-US" dirty="0"/>
          </a:p>
        </p:txBody>
      </p:sp>
      <p:sp>
        <p:nvSpPr>
          <p:cNvPr id="6" name="Slide Number Placeholder 5"/>
          <p:cNvSpPr>
            <a:spLocks noGrp="1"/>
          </p:cNvSpPr>
          <p:nvPr>
            <p:ph type="sldNum" sz="quarter" idx="4"/>
          </p:nvPr>
        </p:nvSpPr>
        <p:spPr>
          <a:xfrm>
            <a:off x="8229600" y="4767263"/>
            <a:ext cx="671512"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3B08AF7-4237-6949-8335-F63F47C2C8CC}" type="slidenum">
              <a:rPr lang="en-US" smtClean="0"/>
              <a:t>‹#›</a:t>
            </a:fld>
            <a:endParaRPr lang="en-US"/>
          </a:p>
        </p:txBody>
      </p:sp>
    </p:spTree>
    <p:extLst>
      <p:ext uri="{BB962C8B-B14F-4D97-AF65-F5344CB8AC3E}">
        <p14:creationId xmlns:p14="http://schemas.microsoft.com/office/powerpoint/2010/main" val="2986712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8" r:id="rId6"/>
  </p:sldLayoutIdLst>
  <p:hf hdr="0"/>
  <p:txStyles>
    <p:titleStyle>
      <a:lvl1pPr algn="l" defTabSz="457200" rtl="0" eaLnBrk="1" latinLnBrk="0" hangingPunct="1">
        <a:spcBef>
          <a:spcPct val="0"/>
        </a:spcBef>
        <a:buNone/>
        <a:defRPr sz="3200" b="1" kern="1200">
          <a:solidFill>
            <a:schemeClr val="bg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Wingdings" panose="05000000000000000000" pitchFamily="2" charset="2"/>
        <a:buChar char="§"/>
        <a:defRPr sz="24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anose="05000000000000000000" pitchFamily="2" charset="2"/>
        <a:buChar char="ü"/>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mozilla.org/en-US/docs/Web/API/EventTarget/addEventListener"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JavaScript Essentials</a:t>
            </a:r>
          </a:p>
        </p:txBody>
      </p:sp>
      <p:sp>
        <p:nvSpPr>
          <p:cNvPr id="8" name="Subtitle 7"/>
          <p:cNvSpPr>
            <a:spLocks noGrp="1"/>
          </p:cNvSpPr>
          <p:nvPr>
            <p:ph type="subTitle" idx="1"/>
          </p:nvPr>
        </p:nvSpPr>
        <p:spPr/>
        <p:txBody>
          <a:bodyPr/>
          <a:lstStyle/>
          <a:p>
            <a:r>
              <a:rPr lang="en-US" dirty="0"/>
              <a:t>Debugging JavaScript</a:t>
            </a:r>
          </a:p>
        </p:txBody>
      </p:sp>
      <p:sp>
        <p:nvSpPr>
          <p:cNvPr id="4" name="Date Placeholder 3"/>
          <p:cNvSpPr>
            <a:spLocks noGrp="1"/>
          </p:cNvSpPr>
          <p:nvPr>
            <p:ph type="dt" sz="half" idx="10"/>
          </p:nvPr>
        </p:nvSpPr>
        <p:spPr/>
        <p:txBody>
          <a:bodyPr/>
          <a:lstStyle/>
          <a:p>
            <a:fld id="{1F45074E-53EC-4432-BF9B-A29996D62E7F}" type="datetime1">
              <a:rPr lang="en-US" smtClean="0"/>
              <a:t>5/2/20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1</a:t>
            </a:fld>
            <a:endParaRPr lang="en-US"/>
          </a:p>
        </p:txBody>
      </p:sp>
    </p:spTree>
    <p:extLst>
      <p:ext uri="{BB962C8B-B14F-4D97-AF65-F5344CB8AC3E}">
        <p14:creationId xmlns:p14="http://schemas.microsoft.com/office/powerpoint/2010/main" val="478391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Browser DevTools </a:t>
            </a:r>
            <a:r>
              <a:rPr lang="en-US" altLang="en-US" sz="2400" dirty="0"/>
              <a:t>- Overview</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10</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2000" dirty="0"/>
              <a:t>DevTools is most important tools for every Front-end Developer</a:t>
            </a:r>
          </a:p>
          <a:p>
            <a:r>
              <a:rPr lang="en-US" sz="2000" dirty="0">
                <a:solidFill>
                  <a:srgbClr val="333333"/>
                </a:solidFill>
              </a:rPr>
              <a:t>DevTools can help you edit pages on-the-fly and diagnose problems quickly, which ultimately helps you build better websites, faster.</a:t>
            </a:r>
          </a:p>
          <a:p>
            <a:r>
              <a:rPr lang="en-US" sz="2000" dirty="0">
                <a:solidFill>
                  <a:srgbClr val="333333"/>
                </a:solidFill>
              </a:rPr>
              <a:t>Use DevTools wisely will improve you productively and save you hundred of hour</a:t>
            </a:r>
            <a:endParaRPr lang="en-US" sz="2000" dirty="0"/>
          </a:p>
        </p:txBody>
      </p:sp>
    </p:spTree>
    <p:extLst>
      <p:ext uri="{BB962C8B-B14F-4D97-AF65-F5344CB8AC3E}">
        <p14:creationId xmlns:p14="http://schemas.microsoft.com/office/powerpoint/2010/main" val="17276388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lvl="0">
              <a:spcBef>
                <a:spcPct val="20000"/>
              </a:spcBef>
              <a:defRPr/>
            </a:pPr>
            <a:r>
              <a:rPr lang="vi-VN" sz="2400" b="0" cap="none" dirty="0">
                <a:solidFill>
                  <a:schemeClr val="tx1">
                    <a:lumMod val="95000"/>
                    <a:lumOff val="5000"/>
                  </a:schemeClr>
                </a:solidFill>
                <a:latin typeface="Arial" charset="0"/>
                <a:ea typeface="+mn-ea"/>
                <a:cs typeface="Arial" charset="0"/>
              </a:rPr>
              <a:t>An erroneous example</a:t>
            </a:r>
          </a:p>
        </p:txBody>
      </p:sp>
      <p:sp>
        <p:nvSpPr>
          <p:cNvPr id="6" name="Title 1"/>
          <p:cNvSpPr>
            <a:spLocks noGrp="1"/>
          </p:cNvSpPr>
          <p:nvPr>
            <p:ph type="body" idx="1"/>
          </p:nvPr>
        </p:nvSpPr>
        <p:spPr/>
        <p:txBody>
          <a:bodyPr/>
          <a:lstStyle/>
          <a:p>
            <a:pPr>
              <a:defRPr/>
            </a:pPr>
            <a:r>
              <a:rPr lang="en-GB" dirty="0">
                <a:latin typeface="Arial" charset="0"/>
                <a:cs typeface="Arial" charset="0"/>
              </a:rPr>
              <a:t>Section 3</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11</a:t>
            </a:fld>
            <a:endParaRPr lang="en-US"/>
          </a:p>
        </p:txBody>
      </p:sp>
    </p:spTree>
    <p:extLst>
      <p:ext uri="{BB962C8B-B14F-4D97-AF65-F5344CB8AC3E}">
        <p14:creationId xmlns:p14="http://schemas.microsoft.com/office/powerpoint/2010/main" val="3537771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An erroneous example</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12</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dirty="0">
                <a:solidFill>
                  <a:srgbClr val="333333"/>
                </a:solidFill>
              </a:rPr>
              <a:t>To get started, let's return to our number guessing game — except this time we'll be exploring a version that has some deliberate errors introduced. Go to </a:t>
            </a:r>
            <a:r>
              <a:rPr lang="en-US" dirty="0" err="1">
                <a:solidFill>
                  <a:srgbClr val="333333"/>
                </a:solidFill>
              </a:rPr>
              <a:t>Github</a:t>
            </a:r>
            <a:r>
              <a:rPr lang="en-US" dirty="0">
                <a:solidFill>
                  <a:srgbClr val="333333"/>
                </a:solidFill>
              </a:rPr>
              <a:t> and make yourself a local copy of number-game-</a:t>
            </a:r>
            <a:r>
              <a:rPr lang="en-US" dirty="0" err="1">
                <a:solidFill>
                  <a:srgbClr val="333333"/>
                </a:solidFill>
              </a:rPr>
              <a:t>errors.html</a:t>
            </a:r>
            <a:r>
              <a:rPr lang="en-US" dirty="0">
                <a:solidFill>
                  <a:srgbClr val="333333"/>
                </a:solidFill>
              </a:rPr>
              <a:t> (see it running live here).</a:t>
            </a:r>
          </a:p>
          <a:p>
            <a:pPr lvl="1">
              <a:buFont typeface="Arial" panose="020B0604020202020204" pitchFamily="34" charset="0"/>
              <a:buChar char="•"/>
            </a:pPr>
            <a:r>
              <a:rPr lang="en-US" sz="2400" dirty="0">
                <a:solidFill>
                  <a:srgbClr val="333333"/>
                </a:solidFill>
              </a:rPr>
              <a:t>To get started, open the local copy inside your favorite text editor, and your browser.</a:t>
            </a:r>
          </a:p>
          <a:p>
            <a:pPr lvl="1">
              <a:buFont typeface="Arial" panose="020B0604020202020204" pitchFamily="34" charset="0"/>
              <a:buChar char="•"/>
            </a:pPr>
            <a:r>
              <a:rPr lang="en-US" sz="2400" dirty="0">
                <a:solidFill>
                  <a:srgbClr val="333333"/>
                </a:solidFill>
              </a:rPr>
              <a:t>Try playing the game — you'll notice that when you press the "Submit guess" button, it doesn't work</a:t>
            </a:r>
          </a:p>
        </p:txBody>
      </p:sp>
    </p:spTree>
    <p:extLst>
      <p:ext uri="{BB962C8B-B14F-4D97-AF65-F5344CB8AC3E}">
        <p14:creationId xmlns:p14="http://schemas.microsoft.com/office/powerpoint/2010/main" val="2297274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Events Object - Overview</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13</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1800" b="1" dirty="0">
                <a:solidFill>
                  <a:srgbClr val="333333"/>
                </a:solidFill>
              </a:rPr>
              <a:t>Event object </a:t>
            </a:r>
            <a:r>
              <a:rPr lang="en-US" sz="1800" dirty="0">
                <a:solidFill>
                  <a:srgbClr val="333333"/>
                </a:solidFill>
              </a:rPr>
              <a:t>it is automatically passed to event handlers to provide extra features and information</a:t>
            </a:r>
          </a:p>
          <a:p>
            <a:r>
              <a:rPr lang="en-US" sz="1800" dirty="0"/>
              <a:t>The target property of the event object is always a reference to the element that the event has just occurred upon</a:t>
            </a:r>
          </a:p>
          <a:p>
            <a:r>
              <a:rPr lang="en-US" sz="1800" dirty="0" err="1"/>
              <a:t>e.target</a:t>
            </a:r>
            <a:r>
              <a:rPr lang="en-US" sz="1800" dirty="0"/>
              <a:t> is incredibly useful when you want to set the same event handler on multiple elements and do something to all of them when an event occurs on them</a:t>
            </a:r>
          </a:p>
          <a:p>
            <a:r>
              <a:rPr lang="en-US" sz="1800" dirty="0"/>
              <a:t>Use </a:t>
            </a:r>
            <a:r>
              <a:rPr lang="en-US" sz="1800" dirty="0" err="1"/>
              <a:t>event.preventDefault</a:t>
            </a:r>
            <a:r>
              <a:rPr lang="en-US" sz="1800" dirty="0"/>
              <a:t>() method to prevent an event from doing what it does by default</a:t>
            </a:r>
          </a:p>
          <a:p>
            <a:r>
              <a:rPr lang="en-US" sz="1800" dirty="0"/>
              <a:t>Modern Browser supports Event capturing and Event bubbling mode (default)</a:t>
            </a:r>
          </a:p>
          <a:p>
            <a:r>
              <a:rPr lang="en-US" sz="1800" dirty="0"/>
              <a:t>Take advantage of </a:t>
            </a:r>
            <a:r>
              <a:rPr lang="en-US" sz="1800" b="1" dirty="0"/>
              <a:t>Event Delegation </a:t>
            </a:r>
            <a:r>
              <a:rPr lang="en-US" sz="1800" dirty="0"/>
              <a:t>to write less code but do more task</a:t>
            </a:r>
          </a:p>
        </p:txBody>
      </p:sp>
    </p:spTree>
    <p:extLst>
      <p:ext uri="{BB962C8B-B14F-4D97-AF65-F5344CB8AC3E}">
        <p14:creationId xmlns:p14="http://schemas.microsoft.com/office/powerpoint/2010/main" val="491269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Fixing syntax errors</a:t>
            </a:r>
          </a:p>
        </p:txBody>
      </p:sp>
      <p:sp>
        <p:nvSpPr>
          <p:cNvPr id="6" name="Title 1"/>
          <p:cNvSpPr>
            <a:spLocks noGrp="1"/>
          </p:cNvSpPr>
          <p:nvPr>
            <p:ph type="body" idx="1"/>
          </p:nvPr>
        </p:nvSpPr>
        <p:spPr/>
        <p:txBody>
          <a:bodyPr/>
          <a:lstStyle/>
          <a:p>
            <a:pPr>
              <a:defRPr/>
            </a:pPr>
            <a:r>
              <a:rPr lang="en-GB" dirty="0">
                <a:latin typeface="Arial" charset="0"/>
                <a:cs typeface="Arial" charset="0"/>
              </a:rPr>
              <a:t>Section 4</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14</a:t>
            </a:fld>
            <a:endParaRPr lang="en-US"/>
          </a:p>
        </p:txBody>
      </p:sp>
    </p:spTree>
    <p:extLst>
      <p:ext uri="{BB962C8B-B14F-4D97-AF65-F5344CB8AC3E}">
        <p14:creationId xmlns:p14="http://schemas.microsoft.com/office/powerpoint/2010/main" val="592368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15</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Earlier on in the course we got you to type some simple JavaScript commands into the developer tools JavaScript console (if you can't remember how to open this in your browser, follow the previous link to find out how). </a:t>
            </a:r>
          </a:p>
          <a:p>
            <a:r>
              <a:rPr lang="en-US" dirty="0"/>
              <a:t>What's even more useful is that the console gives you error messages whenever a syntax error exists inside the JavaScript being fed into the browser's JavaScript engine. </a:t>
            </a:r>
          </a:p>
          <a:p>
            <a:r>
              <a:rPr lang="en-US" dirty="0"/>
              <a:t>Now let's go hunting.</a:t>
            </a:r>
          </a:p>
        </p:txBody>
      </p:sp>
    </p:spTree>
    <p:extLst>
      <p:ext uri="{BB962C8B-B14F-4D97-AF65-F5344CB8AC3E}">
        <p14:creationId xmlns:p14="http://schemas.microsoft.com/office/powerpoint/2010/main" val="2941594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16</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1800" dirty="0"/>
              <a:t>Go to the tab that you've got number-game-</a:t>
            </a:r>
            <a:r>
              <a:rPr lang="en-US" sz="1800" dirty="0" err="1"/>
              <a:t>errors.html</a:t>
            </a:r>
            <a:r>
              <a:rPr lang="en-US" sz="1800" dirty="0"/>
              <a:t> open in, and open your JavaScript console. You should see an error message along the following lines:</a:t>
            </a:r>
          </a:p>
          <a:p>
            <a:endParaRPr lang="en-US" sz="1800" dirty="0"/>
          </a:p>
        </p:txBody>
      </p:sp>
      <p:pic>
        <p:nvPicPr>
          <p:cNvPr id="6" name="Picture 5">
            <a:extLst>
              <a:ext uri="{FF2B5EF4-FFF2-40B4-BE49-F238E27FC236}">
                <a16:creationId xmlns:a16="http://schemas.microsoft.com/office/drawing/2014/main" id="{F9B94F77-6EDB-B549-BEA9-05E6C1961F44}"/>
              </a:ext>
            </a:extLst>
          </p:cNvPr>
          <p:cNvPicPr>
            <a:picLocks noChangeAspect="1"/>
          </p:cNvPicPr>
          <p:nvPr/>
        </p:nvPicPr>
        <p:blipFill>
          <a:blip r:embed="rId3"/>
          <a:stretch>
            <a:fillRect/>
          </a:stretch>
        </p:blipFill>
        <p:spPr>
          <a:xfrm>
            <a:off x="2457729" y="1495681"/>
            <a:ext cx="4264258" cy="3545426"/>
          </a:xfrm>
          <a:prstGeom prst="rect">
            <a:avLst/>
          </a:prstGeom>
        </p:spPr>
      </p:pic>
    </p:spTree>
    <p:extLst>
      <p:ext uri="{BB962C8B-B14F-4D97-AF65-F5344CB8AC3E}">
        <p14:creationId xmlns:p14="http://schemas.microsoft.com/office/powerpoint/2010/main" val="24275718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17</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1600" dirty="0"/>
              <a:t>This is a pretty easy error to track down, and the browser gives you several useful bits of information to help you out (the screenshot above is from Firefox, but other browsers provide similar information). From left to right, we've got:</a:t>
            </a:r>
          </a:p>
          <a:p>
            <a:pPr lvl="1">
              <a:buFont typeface="Arial" panose="020B0604020202020204" pitchFamily="34" charset="0"/>
              <a:buChar char="•"/>
            </a:pPr>
            <a:r>
              <a:rPr lang="en-US" sz="1600" dirty="0"/>
              <a:t>A red "x" to indicate that this is an error.</a:t>
            </a:r>
          </a:p>
          <a:p>
            <a:pPr lvl="1">
              <a:buFont typeface="Arial" panose="020B0604020202020204" pitchFamily="34" charset="0"/>
              <a:buChar char="•"/>
            </a:pPr>
            <a:r>
              <a:rPr lang="en-US" sz="1600" dirty="0"/>
              <a:t>An error message to indicate what's gone wrong: "</a:t>
            </a:r>
            <a:r>
              <a:rPr lang="en-US" sz="1600" dirty="0" err="1"/>
              <a:t>TypeError</a:t>
            </a:r>
            <a:r>
              <a:rPr lang="en-US" sz="1600" dirty="0"/>
              <a:t>: </a:t>
            </a:r>
            <a:r>
              <a:rPr lang="en-US" sz="1600" dirty="0" err="1"/>
              <a:t>guessSubmit.addeventListener</a:t>
            </a:r>
            <a:r>
              <a:rPr lang="en-US" sz="1600" dirty="0"/>
              <a:t> is not a function"</a:t>
            </a:r>
          </a:p>
          <a:p>
            <a:pPr lvl="1">
              <a:buFont typeface="Arial" panose="020B0604020202020204" pitchFamily="34" charset="0"/>
              <a:buChar char="•"/>
            </a:pPr>
            <a:r>
              <a:rPr lang="en-US" sz="1600" dirty="0"/>
              <a:t>A "Learn More" link that links through to an MDN page that explains what this error means in greater detail.</a:t>
            </a:r>
          </a:p>
          <a:p>
            <a:pPr lvl="1">
              <a:buFont typeface="Arial" panose="020B0604020202020204" pitchFamily="34" charset="0"/>
              <a:buChar char="•"/>
            </a:pPr>
            <a:r>
              <a:rPr lang="en-US" sz="1600" dirty="0"/>
              <a:t>The name of the JavaScript file, which links through to the Debugger tab of the developer tools. If you follow this link, you'll see the exact line where the error is highlighted.</a:t>
            </a:r>
          </a:p>
          <a:p>
            <a:pPr lvl="1">
              <a:buFont typeface="Arial" panose="020B0604020202020204" pitchFamily="34" charset="0"/>
              <a:buChar char="•"/>
            </a:pPr>
            <a:r>
              <a:rPr lang="en-US" sz="1600" dirty="0"/>
              <a:t>The line number where the error is, and the character number in that line where the error is first seen. In this case, we've got line 86, character number 3.</a:t>
            </a:r>
          </a:p>
        </p:txBody>
      </p:sp>
    </p:spTree>
    <p:extLst>
      <p:ext uri="{BB962C8B-B14F-4D97-AF65-F5344CB8AC3E}">
        <p14:creationId xmlns:p14="http://schemas.microsoft.com/office/powerpoint/2010/main" val="24379083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18</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1800" dirty="0"/>
              <a:t>If we look at line 86 in our code editor, we'll find this line:</a:t>
            </a:r>
          </a:p>
          <a:p>
            <a:endParaRPr lang="en-US" sz="1800" dirty="0"/>
          </a:p>
          <a:p>
            <a:endParaRPr lang="en-US" sz="1800" dirty="0"/>
          </a:p>
          <a:p>
            <a:r>
              <a:rPr lang="en-US" sz="1800" dirty="0"/>
              <a:t>The error message says "</a:t>
            </a:r>
            <a:r>
              <a:rPr lang="en-US" sz="1800" dirty="0" err="1"/>
              <a:t>guessSubmit.addeventListener</a:t>
            </a:r>
            <a:r>
              <a:rPr lang="en-US" sz="1800" dirty="0"/>
              <a:t> is not a function", which means that the function we're calling is not recognized by the JavaScript interpreter. </a:t>
            </a:r>
          </a:p>
          <a:p>
            <a:r>
              <a:rPr lang="en-US" sz="1800" dirty="0"/>
              <a:t>Often, this error message actually means that we've spelled something wrong. </a:t>
            </a:r>
          </a:p>
          <a:p>
            <a:r>
              <a:rPr lang="en-US" sz="1800" dirty="0"/>
              <a:t>If you are not sure of the correct spelling of a piece of syntax, it is often good to look up the feature on MDN. </a:t>
            </a:r>
          </a:p>
          <a:p>
            <a:r>
              <a:rPr lang="en-US" sz="1800" dirty="0"/>
              <a:t>The best way to do this currently is to search for "</a:t>
            </a:r>
            <a:r>
              <a:rPr lang="en-US" sz="1800" dirty="0" err="1"/>
              <a:t>mdn</a:t>
            </a:r>
            <a:r>
              <a:rPr lang="en-US" sz="1800" dirty="0"/>
              <a:t> </a:t>
            </a:r>
            <a:r>
              <a:rPr lang="en-US" sz="1800" i="1" dirty="0"/>
              <a:t>name-of-feature</a:t>
            </a:r>
            <a:r>
              <a:rPr lang="en-US" sz="1800" dirty="0"/>
              <a:t>" with your favorite search engine. </a:t>
            </a:r>
          </a:p>
          <a:p>
            <a:r>
              <a:rPr lang="en-US" sz="1800" dirty="0"/>
              <a:t>Here's a shortcut to save you some time in this instance: </a:t>
            </a:r>
            <a:r>
              <a:rPr lang="en-US" sz="1800" dirty="0">
                <a:hlinkClick r:id="rId3"/>
              </a:rPr>
              <a:t>addEventListener()</a:t>
            </a:r>
            <a:r>
              <a:rPr lang="en-US" sz="1800" dirty="0"/>
              <a:t>.</a:t>
            </a:r>
          </a:p>
        </p:txBody>
      </p:sp>
      <p:pic>
        <p:nvPicPr>
          <p:cNvPr id="6" name="Picture 5">
            <a:extLst>
              <a:ext uri="{FF2B5EF4-FFF2-40B4-BE49-F238E27FC236}">
                <a16:creationId xmlns:a16="http://schemas.microsoft.com/office/drawing/2014/main" id="{E1181B6A-0F74-524E-A3BC-8687E36F6A7B}"/>
              </a:ext>
            </a:extLst>
          </p:cNvPr>
          <p:cNvPicPr>
            <a:picLocks noChangeAspect="1"/>
          </p:cNvPicPr>
          <p:nvPr/>
        </p:nvPicPr>
        <p:blipFill>
          <a:blip r:embed="rId4"/>
          <a:stretch>
            <a:fillRect/>
          </a:stretch>
        </p:blipFill>
        <p:spPr>
          <a:xfrm>
            <a:off x="608408" y="1153886"/>
            <a:ext cx="7962900" cy="723900"/>
          </a:xfrm>
          <a:prstGeom prst="rect">
            <a:avLst/>
          </a:prstGeom>
        </p:spPr>
      </p:pic>
    </p:spTree>
    <p:extLst>
      <p:ext uri="{BB962C8B-B14F-4D97-AF65-F5344CB8AC3E}">
        <p14:creationId xmlns:p14="http://schemas.microsoft.com/office/powerpoint/2010/main" val="9842256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19</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1800" dirty="0"/>
              <a:t>So, looking at this page, the error appears to be that we've spelled the function name wrong! Remember that JavaScript is case sensitive, so any slight difference in spelling or casing will cause an error. Changing </a:t>
            </a:r>
            <a:r>
              <a:rPr lang="en-US" sz="1800" dirty="0" err="1"/>
              <a:t>addeventListener</a:t>
            </a:r>
            <a:r>
              <a:rPr lang="en-US" sz="1800" dirty="0"/>
              <a:t> to </a:t>
            </a:r>
            <a:r>
              <a:rPr lang="en-US" sz="1800" dirty="0" err="1"/>
              <a:t>addEventListener</a:t>
            </a:r>
            <a:r>
              <a:rPr lang="en-US" sz="1800" dirty="0"/>
              <a:t> should fix this. Do this now.</a:t>
            </a:r>
          </a:p>
        </p:txBody>
      </p:sp>
    </p:spTree>
    <p:extLst>
      <p:ext uri="{BB962C8B-B14F-4D97-AF65-F5344CB8AC3E}">
        <p14:creationId xmlns:p14="http://schemas.microsoft.com/office/powerpoint/2010/main" val="27919067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3A9B-4311-1942-ACB8-0AAE96A606F7}"/>
              </a:ext>
            </a:extLst>
          </p:cNvPr>
          <p:cNvSpPr>
            <a:spLocks noGrp="1"/>
          </p:cNvSpPr>
          <p:nvPr>
            <p:ph type="title"/>
          </p:nvPr>
        </p:nvSpPr>
        <p:spPr/>
        <p:txBody>
          <a:bodyPr/>
          <a:lstStyle/>
          <a:p>
            <a:r>
              <a:rPr lang="en-US" dirty="0"/>
              <a:t>Table of Contents</a:t>
            </a:r>
          </a:p>
        </p:txBody>
      </p:sp>
      <p:sp>
        <p:nvSpPr>
          <p:cNvPr id="3" name="Content Placeholder 2">
            <a:extLst>
              <a:ext uri="{FF2B5EF4-FFF2-40B4-BE49-F238E27FC236}">
                <a16:creationId xmlns:a16="http://schemas.microsoft.com/office/drawing/2014/main" id="{A38A6896-78E5-EB47-8B1F-92735C91CDBD}"/>
              </a:ext>
            </a:extLst>
          </p:cNvPr>
          <p:cNvSpPr>
            <a:spLocks noGrp="1"/>
          </p:cNvSpPr>
          <p:nvPr>
            <p:ph idx="1"/>
          </p:nvPr>
        </p:nvSpPr>
        <p:spPr>
          <a:xfrm>
            <a:off x="278605" y="850106"/>
            <a:ext cx="8622507" cy="3744517"/>
          </a:xfrm>
        </p:spPr>
        <p:txBody>
          <a:bodyPr>
            <a:normAutofit/>
          </a:bodyPr>
          <a:lstStyle/>
          <a:p>
            <a:pPr marL="457200" indent="-457200">
              <a:buFont typeface="+mj-lt"/>
              <a:buAutoNum type="arabicPeriod"/>
            </a:pPr>
            <a:r>
              <a:rPr lang="en-US" dirty="0"/>
              <a:t>Types of Error</a:t>
            </a:r>
          </a:p>
          <a:p>
            <a:pPr marL="457200" indent="-457200">
              <a:buFont typeface="+mj-lt"/>
              <a:buAutoNum type="arabicPeriod"/>
            </a:pPr>
            <a:r>
              <a:rPr lang="en-US" dirty="0"/>
              <a:t>Browser DevTools</a:t>
            </a:r>
          </a:p>
          <a:p>
            <a:pPr marL="457200" indent="-457200">
              <a:buFont typeface="+mj-lt"/>
              <a:buAutoNum type="arabicPeriod"/>
            </a:pPr>
            <a:r>
              <a:rPr lang="en-US" dirty="0"/>
              <a:t>An erroneous example</a:t>
            </a:r>
          </a:p>
          <a:p>
            <a:pPr marL="457200" indent="-457200">
              <a:buFont typeface="+mj-lt"/>
              <a:buAutoNum type="arabicPeriod"/>
            </a:pPr>
            <a:r>
              <a:rPr lang="en-US" dirty="0"/>
              <a:t>Fixing syntax errors</a:t>
            </a:r>
          </a:p>
          <a:p>
            <a:pPr marL="457200" indent="-457200">
              <a:buFont typeface="+mj-lt"/>
              <a:buAutoNum type="arabicPeriod"/>
            </a:pPr>
            <a:r>
              <a:rPr lang="en-US" dirty="0"/>
              <a:t>Fixing logic errors</a:t>
            </a:r>
          </a:p>
          <a:p>
            <a:pPr marL="457200" indent="-457200">
              <a:buFont typeface="+mj-lt"/>
              <a:buAutoNum type="arabicPeriod"/>
            </a:pPr>
            <a:r>
              <a:rPr lang="en-US" dirty="0"/>
              <a:t>Other common errors</a:t>
            </a:r>
          </a:p>
          <a:p>
            <a:pPr marL="457200" indent="-457200">
              <a:buFont typeface="+mj-lt"/>
              <a:buAutoNum type="arabicPeriod"/>
            </a:pPr>
            <a:endParaRPr lang="en-US" dirty="0"/>
          </a:p>
          <a:p>
            <a:endParaRPr lang="en-US" dirty="0"/>
          </a:p>
        </p:txBody>
      </p:sp>
      <p:sp>
        <p:nvSpPr>
          <p:cNvPr id="4" name="Date Placeholder 3">
            <a:extLst>
              <a:ext uri="{FF2B5EF4-FFF2-40B4-BE49-F238E27FC236}">
                <a16:creationId xmlns:a16="http://schemas.microsoft.com/office/drawing/2014/main" id="{76C6622B-1770-A146-9DBF-36D31AB53BB5}"/>
              </a:ext>
            </a:extLst>
          </p:cNvPr>
          <p:cNvSpPr>
            <a:spLocks noGrp="1"/>
          </p:cNvSpPr>
          <p:nvPr>
            <p:ph type="dt" sz="half" idx="10"/>
          </p:nvPr>
        </p:nvSpPr>
        <p:spPr/>
        <p:txBody>
          <a:bodyPr/>
          <a:lstStyle/>
          <a:p>
            <a:fld id="{1F45074E-53EC-4432-BF9B-A29996D62E7F}" type="datetime1">
              <a:rPr lang="en-US" smtClean="0"/>
              <a:t>5/2/20</a:t>
            </a:fld>
            <a:endParaRPr lang="en-US"/>
          </a:p>
        </p:txBody>
      </p:sp>
      <p:sp>
        <p:nvSpPr>
          <p:cNvPr id="5" name="Footer Placeholder 4">
            <a:extLst>
              <a:ext uri="{FF2B5EF4-FFF2-40B4-BE49-F238E27FC236}">
                <a16:creationId xmlns:a16="http://schemas.microsoft.com/office/drawing/2014/main" id="{DC33AA82-EEA7-C747-876C-C92400FB5D64}"/>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075FDB35-72A2-FA43-BB45-9FBF4C153D99}"/>
              </a:ext>
            </a:extLst>
          </p:cNvPr>
          <p:cNvSpPr>
            <a:spLocks noGrp="1"/>
          </p:cNvSpPr>
          <p:nvPr>
            <p:ph type="sldNum" sz="quarter" idx="12"/>
          </p:nvPr>
        </p:nvSpPr>
        <p:spPr/>
        <p:txBody>
          <a:bodyPr/>
          <a:lstStyle/>
          <a:p>
            <a:fld id="{E3B08AF7-4237-6949-8335-F63F47C2C8CC}" type="slidenum">
              <a:rPr lang="en-US" smtClean="0"/>
              <a:t>2</a:t>
            </a:fld>
            <a:endParaRPr lang="en-US"/>
          </a:p>
        </p:txBody>
      </p:sp>
    </p:spTree>
    <p:extLst>
      <p:ext uri="{BB962C8B-B14F-4D97-AF65-F5344CB8AC3E}">
        <p14:creationId xmlns:p14="http://schemas.microsoft.com/office/powerpoint/2010/main" val="3667469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20</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1800" dirty="0"/>
              <a:t>Save your page and refresh, and you should see the error has gone.</a:t>
            </a:r>
          </a:p>
          <a:p>
            <a:r>
              <a:rPr lang="en-US" sz="1800" dirty="0"/>
              <a:t>Now if you try to enter a guess and press the Submit guess button, you'll see ... another error!</a:t>
            </a:r>
          </a:p>
          <a:p>
            <a:pPr marL="0" indent="0">
              <a:buNone/>
            </a:pPr>
            <a:endParaRPr lang="en-US" sz="1800" dirty="0"/>
          </a:p>
        </p:txBody>
      </p:sp>
      <p:pic>
        <p:nvPicPr>
          <p:cNvPr id="6" name="Picture 5">
            <a:extLst>
              <a:ext uri="{FF2B5EF4-FFF2-40B4-BE49-F238E27FC236}">
                <a16:creationId xmlns:a16="http://schemas.microsoft.com/office/drawing/2014/main" id="{0EA6F14A-D0E7-F24D-B3AF-D5B5BFFAC8BF}"/>
              </a:ext>
            </a:extLst>
          </p:cNvPr>
          <p:cNvPicPr>
            <a:picLocks noChangeAspect="1"/>
          </p:cNvPicPr>
          <p:nvPr/>
        </p:nvPicPr>
        <p:blipFill>
          <a:blip r:embed="rId3"/>
          <a:stretch>
            <a:fillRect/>
          </a:stretch>
        </p:blipFill>
        <p:spPr>
          <a:xfrm>
            <a:off x="3137267" y="1888842"/>
            <a:ext cx="3626701" cy="3015343"/>
          </a:xfrm>
          <a:prstGeom prst="rect">
            <a:avLst/>
          </a:prstGeom>
        </p:spPr>
      </p:pic>
    </p:spTree>
    <p:extLst>
      <p:ext uri="{BB962C8B-B14F-4D97-AF65-F5344CB8AC3E}">
        <p14:creationId xmlns:p14="http://schemas.microsoft.com/office/powerpoint/2010/main" val="1615177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21</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1600" dirty="0"/>
              <a:t>This time the error being reported is "</a:t>
            </a:r>
            <a:r>
              <a:rPr lang="en-US" sz="1600" dirty="0" err="1"/>
              <a:t>TypeError</a:t>
            </a:r>
            <a:r>
              <a:rPr lang="en-US" sz="1600" dirty="0"/>
              <a:t>: </a:t>
            </a:r>
            <a:r>
              <a:rPr lang="en-US" sz="1600" dirty="0" err="1"/>
              <a:t>lowOrHi</a:t>
            </a:r>
            <a:r>
              <a:rPr lang="en-US" sz="1600" dirty="0"/>
              <a:t> is null", on line 78.</a:t>
            </a:r>
          </a:p>
          <a:p>
            <a:r>
              <a:rPr lang="en-US" sz="1600" dirty="0"/>
              <a:t>Have a look at line 78, and you'll see the following code:</a:t>
            </a:r>
          </a:p>
          <a:p>
            <a:endParaRPr lang="en-US" sz="1600" dirty="0"/>
          </a:p>
          <a:p>
            <a:endParaRPr lang="en-US" sz="1600" dirty="0"/>
          </a:p>
          <a:p>
            <a:pPr marL="0" indent="0">
              <a:buNone/>
            </a:pPr>
            <a:endParaRPr lang="en-US" sz="1600" dirty="0"/>
          </a:p>
          <a:p>
            <a:r>
              <a:rPr lang="en-US" sz="1600" dirty="0"/>
              <a:t>This line is trying to set the </a:t>
            </a:r>
            <a:r>
              <a:rPr lang="en-US" sz="1600" dirty="0" err="1"/>
              <a:t>textContent</a:t>
            </a:r>
            <a:r>
              <a:rPr lang="en-US" sz="1600" dirty="0"/>
              <a:t> property of the </a:t>
            </a:r>
            <a:r>
              <a:rPr lang="en-US" sz="1600" dirty="0" err="1"/>
              <a:t>lowOrHi</a:t>
            </a:r>
            <a:r>
              <a:rPr lang="en-US" sz="1600" dirty="0"/>
              <a:t> constant to a text string, but it's not working because </a:t>
            </a:r>
            <a:r>
              <a:rPr lang="en-US" sz="1600" dirty="0" err="1"/>
              <a:t>lowOrHi</a:t>
            </a:r>
            <a:r>
              <a:rPr lang="en-US" sz="1600" dirty="0"/>
              <a:t> does not contain what it's supposed to. Let's see why this is — try searching for other instances of </a:t>
            </a:r>
            <a:r>
              <a:rPr lang="en-US" sz="1600" dirty="0" err="1"/>
              <a:t>lowOrHi</a:t>
            </a:r>
            <a:r>
              <a:rPr lang="en-US" sz="1600" dirty="0"/>
              <a:t> in the code. The earliest instance you'll find in the JavaScript is on line 48:</a:t>
            </a:r>
            <a:br>
              <a:rPr lang="en-US" sz="1600" dirty="0"/>
            </a:br>
            <a:br>
              <a:rPr lang="en-US" sz="1600" dirty="0"/>
            </a:br>
            <a:br>
              <a:rPr lang="en-US" sz="1600" dirty="0"/>
            </a:br>
            <a:endParaRPr lang="en-US" sz="1600" dirty="0"/>
          </a:p>
        </p:txBody>
      </p:sp>
      <p:pic>
        <p:nvPicPr>
          <p:cNvPr id="7" name="Picture 6">
            <a:extLst>
              <a:ext uri="{FF2B5EF4-FFF2-40B4-BE49-F238E27FC236}">
                <a16:creationId xmlns:a16="http://schemas.microsoft.com/office/drawing/2014/main" id="{095814A1-D16D-A149-88C9-969740BF9C2A}"/>
              </a:ext>
            </a:extLst>
          </p:cNvPr>
          <p:cNvPicPr>
            <a:picLocks noChangeAspect="1"/>
          </p:cNvPicPr>
          <p:nvPr/>
        </p:nvPicPr>
        <p:blipFill>
          <a:blip r:embed="rId3"/>
          <a:stretch>
            <a:fillRect/>
          </a:stretch>
        </p:blipFill>
        <p:spPr>
          <a:xfrm>
            <a:off x="1084658" y="1498600"/>
            <a:ext cx="7010400" cy="774700"/>
          </a:xfrm>
          <a:prstGeom prst="rect">
            <a:avLst/>
          </a:prstGeom>
        </p:spPr>
      </p:pic>
      <p:pic>
        <p:nvPicPr>
          <p:cNvPr id="9" name="Picture 8">
            <a:extLst>
              <a:ext uri="{FF2B5EF4-FFF2-40B4-BE49-F238E27FC236}">
                <a16:creationId xmlns:a16="http://schemas.microsoft.com/office/drawing/2014/main" id="{16321C1D-34A7-6C4C-B20B-A8AE3608FFD5}"/>
              </a:ext>
            </a:extLst>
          </p:cNvPr>
          <p:cNvPicPr>
            <a:picLocks noChangeAspect="1"/>
          </p:cNvPicPr>
          <p:nvPr/>
        </p:nvPicPr>
        <p:blipFill>
          <a:blip r:embed="rId4"/>
          <a:stretch>
            <a:fillRect/>
          </a:stretch>
        </p:blipFill>
        <p:spPr>
          <a:xfrm>
            <a:off x="716358" y="3461743"/>
            <a:ext cx="7747000" cy="812800"/>
          </a:xfrm>
          <a:prstGeom prst="rect">
            <a:avLst/>
          </a:prstGeom>
        </p:spPr>
      </p:pic>
    </p:spTree>
    <p:extLst>
      <p:ext uri="{BB962C8B-B14F-4D97-AF65-F5344CB8AC3E}">
        <p14:creationId xmlns:p14="http://schemas.microsoft.com/office/powerpoint/2010/main" val="3573322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22</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2000" dirty="0"/>
              <a:t>At this point we are trying to make the variable contain a reference to an element in the document's HTML. Let's check whether the value is null after this line has been run. Add the following code on line 49:</a:t>
            </a:r>
          </a:p>
          <a:p>
            <a:endParaRPr lang="en-US" sz="2000" dirty="0"/>
          </a:p>
          <a:p>
            <a:endParaRPr lang="en-US" sz="2000" dirty="0"/>
          </a:p>
          <a:p>
            <a:pPr marL="0" indent="0">
              <a:buNone/>
            </a:pPr>
            <a:endParaRPr lang="en-US" sz="2000" dirty="0"/>
          </a:p>
          <a:p>
            <a:r>
              <a:rPr lang="en-US" sz="2000" b="1" dirty="0"/>
              <a:t>Note</a:t>
            </a:r>
            <a:r>
              <a:rPr lang="en-US" sz="2000" dirty="0"/>
              <a:t>: </a:t>
            </a:r>
            <a:r>
              <a:rPr lang="en-US" sz="2000" dirty="0" err="1"/>
              <a:t>console.log</a:t>
            </a:r>
            <a:r>
              <a:rPr lang="en-US" sz="2000" dirty="0"/>
              <a:t>() is a really useful debugging function that prints a value to the console. So it will print the value of </a:t>
            </a:r>
            <a:r>
              <a:rPr lang="en-US" sz="2000" dirty="0" err="1"/>
              <a:t>lowOrHi</a:t>
            </a:r>
            <a:r>
              <a:rPr lang="en-US" sz="2000" dirty="0"/>
              <a:t> to the console as soon as we have tried to set it in line 48.</a:t>
            </a:r>
            <a:br>
              <a:rPr lang="en-US" sz="2000" dirty="0"/>
            </a:br>
            <a:endParaRPr lang="en-US" sz="2000" dirty="0"/>
          </a:p>
        </p:txBody>
      </p:sp>
      <p:pic>
        <p:nvPicPr>
          <p:cNvPr id="6" name="Picture 5">
            <a:extLst>
              <a:ext uri="{FF2B5EF4-FFF2-40B4-BE49-F238E27FC236}">
                <a16:creationId xmlns:a16="http://schemas.microsoft.com/office/drawing/2014/main" id="{4DD1CAAC-E80D-1A4D-80B1-4C14F47ACEE7}"/>
              </a:ext>
            </a:extLst>
          </p:cNvPr>
          <p:cNvPicPr>
            <a:picLocks noChangeAspect="1"/>
          </p:cNvPicPr>
          <p:nvPr/>
        </p:nvPicPr>
        <p:blipFill>
          <a:blip r:embed="rId3"/>
          <a:stretch>
            <a:fillRect/>
          </a:stretch>
        </p:blipFill>
        <p:spPr>
          <a:xfrm>
            <a:off x="2234008" y="1914100"/>
            <a:ext cx="4711700" cy="800100"/>
          </a:xfrm>
          <a:prstGeom prst="rect">
            <a:avLst/>
          </a:prstGeom>
        </p:spPr>
      </p:pic>
    </p:spTree>
    <p:extLst>
      <p:ext uri="{BB962C8B-B14F-4D97-AF65-F5344CB8AC3E}">
        <p14:creationId xmlns:p14="http://schemas.microsoft.com/office/powerpoint/2010/main" val="327429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23</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2000" dirty="0"/>
              <a:t>Save and </a:t>
            </a:r>
            <a:r>
              <a:rPr lang="en-US" sz="2000" dirty="0" err="1"/>
              <a:t>refesh</a:t>
            </a:r>
            <a:r>
              <a:rPr lang="en-US" sz="2000" dirty="0"/>
              <a:t>, and you should now see the </a:t>
            </a:r>
            <a:r>
              <a:rPr lang="en-US" sz="2000" dirty="0" err="1"/>
              <a:t>console.log</a:t>
            </a:r>
            <a:r>
              <a:rPr lang="en-US" sz="2000" dirty="0"/>
              <a:t>() result in your console</a:t>
            </a:r>
          </a:p>
          <a:p>
            <a:endParaRPr lang="en-US" sz="2000" dirty="0"/>
          </a:p>
        </p:txBody>
      </p:sp>
      <p:pic>
        <p:nvPicPr>
          <p:cNvPr id="7" name="Picture 6">
            <a:extLst>
              <a:ext uri="{FF2B5EF4-FFF2-40B4-BE49-F238E27FC236}">
                <a16:creationId xmlns:a16="http://schemas.microsoft.com/office/drawing/2014/main" id="{40C0ED4B-08B1-9F48-AFAD-B5EAA1F3F91E}"/>
              </a:ext>
            </a:extLst>
          </p:cNvPr>
          <p:cNvPicPr>
            <a:picLocks noChangeAspect="1"/>
          </p:cNvPicPr>
          <p:nvPr/>
        </p:nvPicPr>
        <p:blipFill>
          <a:blip r:embed="rId3"/>
          <a:stretch>
            <a:fillRect/>
          </a:stretch>
        </p:blipFill>
        <p:spPr>
          <a:xfrm>
            <a:off x="2367358" y="1345407"/>
            <a:ext cx="4445000" cy="3695700"/>
          </a:xfrm>
          <a:prstGeom prst="rect">
            <a:avLst/>
          </a:prstGeom>
        </p:spPr>
      </p:pic>
    </p:spTree>
    <p:extLst>
      <p:ext uri="{BB962C8B-B14F-4D97-AF65-F5344CB8AC3E}">
        <p14:creationId xmlns:p14="http://schemas.microsoft.com/office/powerpoint/2010/main" val="17669124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24</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2000" dirty="0"/>
              <a:t>Sure enough, </a:t>
            </a:r>
            <a:r>
              <a:rPr lang="en-US" sz="2000" dirty="0" err="1"/>
              <a:t>lowOrHi's</a:t>
            </a:r>
            <a:r>
              <a:rPr lang="en-US" sz="2000" dirty="0"/>
              <a:t> value is null at this point, so there is definitely a problem with line 48.</a:t>
            </a:r>
          </a:p>
          <a:p>
            <a:r>
              <a:rPr lang="en-US" sz="2000" dirty="0"/>
              <a:t>Let's think about what the problem could be. Line 48 is using a </a:t>
            </a:r>
            <a:r>
              <a:rPr lang="en-US" sz="2000" dirty="0" err="1"/>
              <a:t>document.querySelector</a:t>
            </a:r>
            <a:r>
              <a:rPr lang="en-US" sz="2000" dirty="0"/>
              <a:t>() method to get a reference to an element by selecting it with a CSS selector. Looking further up our file, we can find the paragraph in question:</a:t>
            </a:r>
            <a:br>
              <a:rPr lang="en-US" sz="2000" dirty="0"/>
            </a:br>
            <a:br>
              <a:rPr lang="en-US" sz="2000" dirty="0"/>
            </a:br>
            <a:endParaRPr lang="en-US" sz="2000" dirty="0"/>
          </a:p>
        </p:txBody>
      </p:sp>
      <p:pic>
        <p:nvPicPr>
          <p:cNvPr id="6" name="Picture 5">
            <a:extLst>
              <a:ext uri="{FF2B5EF4-FFF2-40B4-BE49-F238E27FC236}">
                <a16:creationId xmlns:a16="http://schemas.microsoft.com/office/drawing/2014/main" id="{6AB69740-238D-054B-B32C-41F6D90B5566}"/>
              </a:ext>
            </a:extLst>
          </p:cNvPr>
          <p:cNvPicPr>
            <a:picLocks noChangeAspect="1"/>
          </p:cNvPicPr>
          <p:nvPr/>
        </p:nvPicPr>
        <p:blipFill>
          <a:blip r:embed="rId3"/>
          <a:stretch>
            <a:fillRect/>
          </a:stretch>
        </p:blipFill>
        <p:spPr>
          <a:xfrm>
            <a:off x="1948258" y="3006272"/>
            <a:ext cx="5283200" cy="850900"/>
          </a:xfrm>
          <a:prstGeom prst="rect">
            <a:avLst/>
          </a:prstGeom>
        </p:spPr>
      </p:pic>
    </p:spTree>
    <p:extLst>
      <p:ext uri="{BB962C8B-B14F-4D97-AF65-F5344CB8AC3E}">
        <p14:creationId xmlns:p14="http://schemas.microsoft.com/office/powerpoint/2010/main" val="9415633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Round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25</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dirty="0"/>
              <a:t>So we need a class selector here, which begins with a dot (.), but the selector being passed into the </a:t>
            </a:r>
            <a:r>
              <a:rPr lang="en-US" dirty="0" err="1"/>
              <a:t>querySelector</a:t>
            </a:r>
            <a:r>
              <a:rPr lang="en-US" dirty="0"/>
              <a:t>() method in line 48 has no dot. This could be the problem! Try changing </a:t>
            </a:r>
            <a:r>
              <a:rPr lang="en-US" dirty="0" err="1"/>
              <a:t>lowOrHi</a:t>
            </a:r>
            <a:r>
              <a:rPr lang="en-US" dirty="0"/>
              <a:t> to .</a:t>
            </a:r>
            <a:r>
              <a:rPr lang="en-US" dirty="0" err="1"/>
              <a:t>lowOrHi</a:t>
            </a:r>
            <a:r>
              <a:rPr lang="en-US" dirty="0"/>
              <a:t> in line 48.</a:t>
            </a:r>
          </a:p>
          <a:p>
            <a:r>
              <a:rPr lang="en-US" dirty="0"/>
              <a:t>Try saving and refreshing again, and your </a:t>
            </a:r>
            <a:r>
              <a:rPr lang="en-US" dirty="0" err="1"/>
              <a:t>console.log</a:t>
            </a:r>
            <a:r>
              <a:rPr lang="en-US" dirty="0"/>
              <a:t>() statement should return the &lt;p&gt; element we want. Phew! Another error fixed! You can delete your </a:t>
            </a:r>
            <a:r>
              <a:rPr lang="en-US" dirty="0" err="1"/>
              <a:t>console.log</a:t>
            </a:r>
            <a:r>
              <a:rPr lang="en-US" dirty="0"/>
              <a:t>() line now, or keep it to reference later on — your choice.</a:t>
            </a:r>
          </a:p>
        </p:txBody>
      </p:sp>
    </p:spTree>
    <p:extLst>
      <p:ext uri="{BB962C8B-B14F-4D97-AF65-F5344CB8AC3E}">
        <p14:creationId xmlns:p14="http://schemas.microsoft.com/office/powerpoint/2010/main" val="39303674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Practice Time</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26</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Autofit/>
          </a:bodyPr>
          <a:lstStyle/>
          <a:p>
            <a:r>
              <a:rPr lang="en-US" sz="2000" dirty="0"/>
              <a:t>Now if you try playing the game through again, you should get more success — the game should play through absolutely fine, until you end the game, either by guessing the right number, or by running out of guesses.</a:t>
            </a:r>
          </a:p>
          <a:p>
            <a:r>
              <a:rPr lang="en-US" sz="2000" dirty="0"/>
              <a:t>At that point, the game fails again, and the same error is spat out that we got at the beginning — "</a:t>
            </a:r>
            <a:r>
              <a:rPr lang="en-US" sz="2000" dirty="0" err="1"/>
              <a:t>TypeError</a:t>
            </a:r>
            <a:r>
              <a:rPr lang="en-US" sz="2000" dirty="0"/>
              <a:t>: </a:t>
            </a:r>
            <a:r>
              <a:rPr lang="en-US" sz="2000" dirty="0" err="1"/>
              <a:t>resetButton.addeventListener</a:t>
            </a:r>
            <a:r>
              <a:rPr lang="en-US" sz="2000" dirty="0"/>
              <a:t> is not a function"! However, this time it's listed as coming from line 94.</a:t>
            </a:r>
          </a:p>
          <a:p>
            <a:r>
              <a:rPr lang="en-US" sz="2000" dirty="0"/>
              <a:t>Looking at line number 94, it is easy to see that we've made the same mistake here. We again just need to change </a:t>
            </a:r>
            <a:r>
              <a:rPr lang="en-US" sz="2000" dirty="0" err="1"/>
              <a:t>addeventListener</a:t>
            </a:r>
            <a:r>
              <a:rPr lang="en-US" sz="2000" dirty="0"/>
              <a:t> to .</a:t>
            </a:r>
            <a:r>
              <a:rPr lang="en-US" sz="2000" dirty="0" err="1"/>
              <a:t>addEventListener</a:t>
            </a:r>
            <a:r>
              <a:rPr lang="en-US" sz="2000" dirty="0"/>
              <a:t>. Do this now.</a:t>
            </a:r>
          </a:p>
        </p:txBody>
      </p:sp>
    </p:spTree>
    <p:extLst>
      <p:ext uri="{BB962C8B-B14F-4D97-AF65-F5344CB8AC3E}">
        <p14:creationId xmlns:p14="http://schemas.microsoft.com/office/powerpoint/2010/main" val="2079039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syntax errors - Summary</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27</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Syntax errors: are easy to find since JavaScript console will display an error if it encounter any syntax error at compile time or runtime</a:t>
            </a:r>
          </a:p>
          <a:p>
            <a:r>
              <a:rPr lang="en-US" dirty="0"/>
              <a:t>Use Console DevTools along with </a:t>
            </a:r>
            <a:r>
              <a:rPr lang="en-US" dirty="0" err="1"/>
              <a:t>console.log</a:t>
            </a:r>
            <a:r>
              <a:rPr lang="en-US" dirty="0"/>
              <a:t>() to investigate the root cause.</a:t>
            </a:r>
          </a:p>
          <a:p>
            <a:r>
              <a:rPr lang="en-US" dirty="0"/>
              <a:t>Once you find the cause, try to think about why that happened, what is going wrong. From that you can come up with a fix</a:t>
            </a:r>
          </a:p>
        </p:txBody>
      </p:sp>
    </p:spTree>
    <p:extLst>
      <p:ext uri="{BB962C8B-B14F-4D97-AF65-F5344CB8AC3E}">
        <p14:creationId xmlns:p14="http://schemas.microsoft.com/office/powerpoint/2010/main" val="27320792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Fixing logic errors</a:t>
            </a:r>
          </a:p>
        </p:txBody>
      </p:sp>
      <p:sp>
        <p:nvSpPr>
          <p:cNvPr id="6" name="Title 1"/>
          <p:cNvSpPr>
            <a:spLocks noGrp="1"/>
          </p:cNvSpPr>
          <p:nvPr>
            <p:ph type="body" idx="1"/>
          </p:nvPr>
        </p:nvSpPr>
        <p:spPr/>
        <p:txBody>
          <a:bodyPr/>
          <a:lstStyle/>
          <a:p>
            <a:pPr>
              <a:defRPr/>
            </a:pPr>
            <a:r>
              <a:rPr lang="en-GB" dirty="0">
                <a:latin typeface="Arial" charset="0"/>
                <a:cs typeface="Arial" charset="0"/>
              </a:rPr>
              <a:t>Section 5</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28</a:t>
            </a:fld>
            <a:endParaRPr lang="en-US"/>
          </a:p>
        </p:txBody>
      </p:sp>
    </p:spTree>
    <p:extLst>
      <p:ext uri="{BB962C8B-B14F-4D97-AF65-F5344CB8AC3E}">
        <p14:creationId xmlns:p14="http://schemas.microsoft.com/office/powerpoint/2010/main" val="39330562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logic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29</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At this point, the game should play through fine, however after playing through a few times you'll undoubtedly notice that the "random" number you've got to guess is always 1. Definitely not quite how we want the game to play out!</a:t>
            </a:r>
          </a:p>
          <a:p>
            <a:r>
              <a:rPr lang="en-US" dirty="0"/>
              <a:t>There's definitely a problem in the game logic somewhere — the game is not returning an error; it just isn't playing right.</a:t>
            </a:r>
          </a:p>
        </p:txBody>
      </p:sp>
    </p:spTree>
    <p:extLst>
      <p:ext uri="{BB962C8B-B14F-4D97-AF65-F5344CB8AC3E}">
        <p14:creationId xmlns:p14="http://schemas.microsoft.com/office/powerpoint/2010/main" val="4275596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sz="2400" dirty="0">
                <a:latin typeface="Arial" panose="020B0604020202020204" pitchFamily="34" charset="0"/>
                <a:cs typeface="Arial" panose="020B0604020202020204" pitchFamily="34" charset="0"/>
              </a:rPr>
              <a:t>Lesson</a:t>
            </a:r>
            <a:r>
              <a:rPr lang="vi-VN" altLang="en-US" sz="2400" dirty="0">
                <a:latin typeface="Arial" panose="020B0604020202020204" pitchFamily="34" charset="0"/>
                <a:cs typeface="Arial" panose="020B0604020202020204" pitchFamily="34" charset="0"/>
              </a:rPr>
              <a:t> </a:t>
            </a:r>
            <a:r>
              <a:rPr lang="en-US" altLang="en-US" sz="2400" dirty="0">
                <a:latin typeface="Arial" panose="020B0604020202020204" pitchFamily="34" charset="0"/>
                <a:cs typeface="Arial" panose="020B0604020202020204" pitchFamily="34" charset="0"/>
              </a:rPr>
              <a:t>O</a:t>
            </a:r>
            <a:r>
              <a:rPr lang="vi-VN" altLang="en-US" sz="2400" dirty="0">
                <a:latin typeface="Arial" panose="020B0604020202020204" pitchFamily="34" charset="0"/>
                <a:cs typeface="Arial" panose="020B0604020202020204" pitchFamily="34" charset="0"/>
              </a:rPr>
              <a:t>bjectives</a:t>
            </a:r>
            <a:endParaRPr lang="en-US" sz="2400"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a:bodyPr>
          <a:lstStyle/>
          <a:p>
            <a:r>
              <a:rPr lang="en-US" dirty="0">
                <a:solidFill>
                  <a:srgbClr val="333333"/>
                </a:solidFill>
              </a:rPr>
              <a:t>Gain the ability and confidence to start fixing problems in your own code</a:t>
            </a:r>
          </a:p>
          <a:p>
            <a:r>
              <a:rPr lang="en-US" dirty="0">
                <a:solidFill>
                  <a:srgbClr val="333333"/>
                </a:solidFill>
              </a:rPr>
              <a:t>Get familiar with Browser DevTools and able to use it to start troubleshooting problem</a:t>
            </a:r>
          </a:p>
          <a:p>
            <a:r>
              <a:rPr lang="en-US" dirty="0">
                <a:solidFill>
                  <a:srgbClr val="333333"/>
                </a:solidFill>
              </a:rPr>
              <a:t>Inspect and manipulate runtime flows with Console</a:t>
            </a:r>
          </a:p>
        </p:txBody>
      </p:sp>
      <p:sp>
        <p:nvSpPr>
          <p:cNvPr id="4" name="Date Placeholder 3"/>
          <p:cNvSpPr>
            <a:spLocks noGrp="1"/>
          </p:cNvSpPr>
          <p:nvPr>
            <p:ph type="dt" sz="half" idx="10"/>
          </p:nvPr>
        </p:nvSpPr>
        <p:spPr/>
        <p:txBody>
          <a:bodyPr/>
          <a:lstStyle/>
          <a:p>
            <a:fld id="{6D833602-3032-40E0-910C-A05081070B9D}" type="datetime1">
              <a:rPr lang="en-US" smtClean="0"/>
              <a:t>5/2/20</a:t>
            </a:fld>
            <a:endParaRPr lang="en-US"/>
          </a:p>
        </p:txBody>
      </p:sp>
      <p:sp>
        <p:nvSpPr>
          <p:cNvPr id="6"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a:t>
            </a:fld>
            <a:endParaRPr lang="en-US"/>
          </a:p>
        </p:txBody>
      </p:sp>
    </p:spTree>
    <p:extLst>
      <p:ext uri="{BB962C8B-B14F-4D97-AF65-F5344CB8AC3E}">
        <p14:creationId xmlns:p14="http://schemas.microsoft.com/office/powerpoint/2010/main" val="6838283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logic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30</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Search for the </a:t>
            </a:r>
            <a:r>
              <a:rPr lang="en-US" dirty="0" err="1"/>
              <a:t>randomNumber</a:t>
            </a:r>
            <a:r>
              <a:rPr lang="en-US" dirty="0"/>
              <a:t> variable, and the lines where the random number is first set. The instance that stores the random number that we want to guess at the start of the game should be around line number 44:</a:t>
            </a:r>
          </a:p>
        </p:txBody>
      </p:sp>
      <p:pic>
        <p:nvPicPr>
          <p:cNvPr id="6" name="Picture 5">
            <a:extLst>
              <a:ext uri="{FF2B5EF4-FFF2-40B4-BE49-F238E27FC236}">
                <a16:creationId xmlns:a16="http://schemas.microsoft.com/office/drawing/2014/main" id="{B2FC4FF3-4B5F-DB4C-9FCA-DFBC653DD7A6}"/>
              </a:ext>
            </a:extLst>
          </p:cNvPr>
          <p:cNvPicPr>
            <a:picLocks noChangeAspect="1"/>
          </p:cNvPicPr>
          <p:nvPr/>
        </p:nvPicPr>
        <p:blipFill>
          <a:blip r:embed="rId3"/>
          <a:stretch>
            <a:fillRect/>
          </a:stretch>
        </p:blipFill>
        <p:spPr>
          <a:xfrm>
            <a:off x="906858" y="2722364"/>
            <a:ext cx="7366000" cy="825500"/>
          </a:xfrm>
          <a:prstGeom prst="rect">
            <a:avLst/>
          </a:prstGeom>
        </p:spPr>
      </p:pic>
    </p:spTree>
    <p:extLst>
      <p:ext uri="{BB962C8B-B14F-4D97-AF65-F5344CB8AC3E}">
        <p14:creationId xmlns:p14="http://schemas.microsoft.com/office/powerpoint/2010/main" val="14999764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logic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31</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lnSpcReduction="10000"/>
          </a:bodyPr>
          <a:lstStyle/>
          <a:p>
            <a:r>
              <a:rPr lang="en-US" dirty="0"/>
              <a:t>And the one that generates the random number before each subsequent game is around line 113:</a:t>
            </a:r>
          </a:p>
          <a:p>
            <a:endParaRPr lang="en-US" dirty="0"/>
          </a:p>
          <a:p>
            <a:pPr marL="0" indent="0">
              <a:buNone/>
            </a:pPr>
            <a:endParaRPr lang="en-US" dirty="0"/>
          </a:p>
          <a:p>
            <a:r>
              <a:rPr lang="en-US" dirty="0"/>
              <a:t>To check whether these lines are indeed the problem, let's turn to our friend </a:t>
            </a:r>
            <a:r>
              <a:rPr lang="en-US" dirty="0" err="1"/>
              <a:t>console.log</a:t>
            </a:r>
            <a:r>
              <a:rPr lang="en-US" dirty="0"/>
              <a:t>() again — insert the following line directly below each of the above two lines:</a:t>
            </a:r>
            <a:br>
              <a:rPr lang="en-US" dirty="0"/>
            </a:br>
            <a:endParaRPr lang="en-US" dirty="0"/>
          </a:p>
          <a:p>
            <a:pPr marL="0" indent="0">
              <a:buNone/>
            </a:pPr>
            <a:br>
              <a:rPr lang="en-US" dirty="0"/>
            </a:br>
            <a:endParaRPr lang="en-US" dirty="0"/>
          </a:p>
        </p:txBody>
      </p:sp>
      <p:pic>
        <p:nvPicPr>
          <p:cNvPr id="9" name="Picture 8">
            <a:extLst>
              <a:ext uri="{FF2B5EF4-FFF2-40B4-BE49-F238E27FC236}">
                <a16:creationId xmlns:a16="http://schemas.microsoft.com/office/drawing/2014/main" id="{706A1DB5-4556-A04E-9091-ECBDAD43FD0D}"/>
              </a:ext>
            </a:extLst>
          </p:cNvPr>
          <p:cNvPicPr>
            <a:picLocks noChangeAspect="1"/>
          </p:cNvPicPr>
          <p:nvPr/>
        </p:nvPicPr>
        <p:blipFill>
          <a:blip r:embed="rId3"/>
          <a:stretch>
            <a:fillRect/>
          </a:stretch>
        </p:blipFill>
        <p:spPr>
          <a:xfrm>
            <a:off x="1256108" y="1552150"/>
            <a:ext cx="6667500" cy="838200"/>
          </a:xfrm>
          <a:prstGeom prst="rect">
            <a:avLst/>
          </a:prstGeom>
        </p:spPr>
      </p:pic>
      <p:pic>
        <p:nvPicPr>
          <p:cNvPr id="10" name="Picture 9">
            <a:extLst>
              <a:ext uri="{FF2B5EF4-FFF2-40B4-BE49-F238E27FC236}">
                <a16:creationId xmlns:a16="http://schemas.microsoft.com/office/drawing/2014/main" id="{7B2EB530-E9EA-6D4F-92E7-0E1FCFAC4836}"/>
              </a:ext>
            </a:extLst>
          </p:cNvPr>
          <p:cNvPicPr>
            <a:picLocks noChangeAspect="1"/>
          </p:cNvPicPr>
          <p:nvPr/>
        </p:nvPicPr>
        <p:blipFill>
          <a:blip r:embed="rId4"/>
          <a:stretch>
            <a:fillRect/>
          </a:stretch>
        </p:blipFill>
        <p:spPr>
          <a:xfrm>
            <a:off x="2335608" y="3516936"/>
            <a:ext cx="4508500" cy="838200"/>
          </a:xfrm>
          <a:prstGeom prst="rect">
            <a:avLst/>
          </a:prstGeom>
        </p:spPr>
      </p:pic>
    </p:spTree>
    <p:extLst>
      <p:ext uri="{BB962C8B-B14F-4D97-AF65-F5344CB8AC3E}">
        <p14:creationId xmlns:p14="http://schemas.microsoft.com/office/powerpoint/2010/main" val="38973385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logic errors – Work through logic</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32</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fontScale="77500" lnSpcReduction="20000"/>
          </a:bodyPr>
          <a:lstStyle/>
          <a:p>
            <a:r>
              <a:rPr lang="en-US" dirty="0"/>
              <a:t>To fix this, let's consider how this line is working. First, we invoke </a:t>
            </a:r>
            <a:r>
              <a:rPr lang="en-US" dirty="0" err="1"/>
              <a:t>Math.random</a:t>
            </a:r>
            <a:r>
              <a:rPr lang="en-US" dirty="0"/>
              <a:t>(), which generates a random decimal number between 0 and 1, e.g. 0.5675493843.</a:t>
            </a:r>
          </a:p>
          <a:p>
            <a:r>
              <a:rPr lang="en-US" dirty="0"/>
              <a:t>Next, we pass the result of invoking </a:t>
            </a:r>
            <a:r>
              <a:rPr lang="en-US" dirty="0" err="1"/>
              <a:t>Math.random</a:t>
            </a:r>
            <a:r>
              <a:rPr lang="en-US" dirty="0"/>
              <a:t>() through </a:t>
            </a:r>
            <a:r>
              <a:rPr lang="en-US" dirty="0" err="1"/>
              <a:t>Math.floor</a:t>
            </a:r>
            <a:r>
              <a:rPr lang="en-US" dirty="0"/>
              <a:t>(), which rounds the number passed to it down to the nearest whole number. We then add 1 to that result:</a:t>
            </a:r>
          </a:p>
          <a:p>
            <a:r>
              <a:rPr lang="en-US" dirty="0"/>
              <a:t>Rounding a random decimal number between 0 and 1 down will always return 0, so adding 1 to it will always return 1.  We need to multiply the random number by 100 before we round it down. The following would give us a random number between 0 and 99: </a:t>
            </a:r>
            <a:r>
              <a:rPr lang="en-US" dirty="0" err="1"/>
              <a:t>Math.floor</a:t>
            </a:r>
            <a:r>
              <a:rPr lang="en-US" dirty="0"/>
              <a:t>(</a:t>
            </a:r>
            <a:r>
              <a:rPr lang="en-US" dirty="0" err="1"/>
              <a:t>Math.random</a:t>
            </a:r>
            <a:r>
              <a:rPr lang="en-US" dirty="0"/>
              <a:t>()*100);</a:t>
            </a:r>
          </a:p>
          <a:p>
            <a:r>
              <a:rPr lang="en-US" dirty="0"/>
              <a:t>Hence us wanting to add 1, to give us a random number between 1 and 100: </a:t>
            </a:r>
            <a:r>
              <a:rPr lang="en-US" dirty="0" err="1"/>
              <a:t>Math.floor</a:t>
            </a:r>
            <a:r>
              <a:rPr lang="en-US" dirty="0"/>
              <a:t>(</a:t>
            </a:r>
            <a:r>
              <a:rPr lang="en-US" dirty="0" err="1"/>
              <a:t>Math.random</a:t>
            </a:r>
            <a:r>
              <a:rPr lang="en-US" dirty="0"/>
              <a:t>()*100) + 1;</a:t>
            </a:r>
          </a:p>
          <a:p>
            <a:r>
              <a:rPr lang="en-US" dirty="0"/>
              <a:t>Try updating both lines like this, then save and refresh — the game should now play like we are intending it to!</a:t>
            </a:r>
          </a:p>
        </p:txBody>
      </p:sp>
    </p:spTree>
    <p:extLst>
      <p:ext uri="{BB962C8B-B14F-4D97-AF65-F5344CB8AC3E}">
        <p14:creationId xmlns:p14="http://schemas.microsoft.com/office/powerpoint/2010/main" val="29909501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Fixing logic errors – Summary</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33</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Logic errors are hard to catch as you need to understand the logic of your program in order to fix it</a:t>
            </a:r>
          </a:p>
          <a:p>
            <a:r>
              <a:rPr lang="en-US" dirty="0"/>
              <a:t>It’s very important to understand the requirement before you code</a:t>
            </a:r>
          </a:p>
          <a:p>
            <a:r>
              <a:rPr lang="en-US" dirty="0"/>
              <a:t>A misunderstanding of requirement will easily cause logic errors in your program</a:t>
            </a:r>
          </a:p>
          <a:p>
            <a:r>
              <a:rPr lang="en-US" dirty="0"/>
              <a:t>And you can’t fix those errors until you fully understand the requirement</a:t>
            </a:r>
          </a:p>
        </p:txBody>
      </p:sp>
    </p:spTree>
    <p:extLst>
      <p:ext uri="{BB962C8B-B14F-4D97-AF65-F5344CB8AC3E}">
        <p14:creationId xmlns:p14="http://schemas.microsoft.com/office/powerpoint/2010/main" val="38405767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Other common errors</a:t>
            </a:r>
          </a:p>
        </p:txBody>
      </p:sp>
      <p:sp>
        <p:nvSpPr>
          <p:cNvPr id="6" name="Title 1"/>
          <p:cNvSpPr>
            <a:spLocks noGrp="1"/>
          </p:cNvSpPr>
          <p:nvPr>
            <p:ph type="body" idx="1"/>
          </p:nvPr>
        </p:nvSpPr>
        <p:spPr/>
        <p:txBody>
          <a:bodyPr/>
          <a:lstStyle/>
          <a:p>
            <a:pPr>
              <a:defRPr/>
            </a:pPr>
            <a:r>
              <a:rPr lang="en-GB" dirty="0">
                <a:latin typeface="Arial" charset="0"/>
                <a:cs typeface="Arial" charset="0"/>
              </a:rPr>
              <a:t>Section 6</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34</a:t>
            </a:fld>
            <a:endParaRPr lang="en-US"/>
          </a:p>
        </p:txBody>
      </p:sp>
    </p:spTree>
    <p:extLst>
      <p:ext uri="{BB962C8B-B14F-4D97-AF65-F5344CB8AC3E}">
        <p14:creationId xmlns:p14="http://schemas.microsoft.com/office/powerpoint/2010/main" val="26139907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35</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2000" dirty="0"/>
              <a:t>There are other common errors you'll come across in your code. This section highlights most of them.</a:t>
            </a:r>
          </a:p>
          <a:p>
            <a:r>
              <a:rPr lang="en-US" sz="2000" dirty="0" err="1"/>
              <a:t>SyntaxError</a:t>
            </a:r>
            <a:r>
              <a:rPr lang="en-US" sz="2000" dirty="0"/>
              <a:t>: missing ; before statement</a:t>
            </a:r>
          </a:p>
          <a:p>
            <a:pPr marL="0" indent="0">
              <a:buNone/>
            </a:pPr>
            <a:r>
              <a:rPr lang="en-US" sz="2000" dirty="0"/>
              <a:t>This error generally means that you have missed a semicolon at the end of one of your lines of code, but it can sometimes be more cryptic. For example, if we change this line inside the </a:t>
            </a:r>
            <a:r>
              <a:rPr lang="en-US" sz="2000" dirty="0" err="1"/>
              <a:t>checkGuess</a:t>
            </a:r>
            <a:r>
              <a:rPr lang="en-US" sz="2000" dirty="0"/>
              <a:t>() function:</a:t>
            </a:r>
          </a:p>
        </p:txBody>
      </p:sp>
      <p:pic>
        <p:nvPicPr>
          <p:cNvPr id="6" name="Picture 5">
            <a:extLst>
              <a:ext uri="{FF2B5EF4-FFF2-40B4-BE49-F238E27FC236}">
                <a16:creationId xmlns:a16="http://schemas.microsoft.com/office/drawing/2014/main" id="{5DB8740A-CFEC-934C-A3B4-D772671B89AB}"/>
              </a:ext>
            </a:extLst>
          </p:cNvPr>
          <p:cNvPicPr>
            <a:picLocks noChangeAspect="1"/>
          </p:cNvPicPr>
          <p:nvPr/>
        </p:nvPicPr>
        <p:blipFill>
          <a:blip r:embed="rId3"/>
          <a:stretch>
            <a:fillRect/>
          </a:stretch>
        </p:blipFill>
        <p:spPr>
          <a:xfrm>
            <a:off x="2307175" y="2888109"/>
            <a:ext cx="4565365" cy="1706514"/>
          </a:xfrm>
          <a:prstGeom prst="rect">
            <a:avLst/>
          </a:prstGeom>
        </p:spPr>
      </p:pic>
    </p:spTree>
    <p:extLst>
      <p:ext uri="{BB962C8B-B14F-4D97-AF65-F5344CB8AC3E}">
        <p14:creationId xmlns:p14="http://schemas.microsoft.com/office/powerpoint/2010/main" val="40058228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36</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2000" dirty="0"/>
              <a:t>The program always says you've won, regardless of the guess you enter</a:t>
            </a:r>
          </a:p>
          <a:p>
            <a:r>
              <a:rPr lang="en-US" sz="2000" dirty="0"/>
              <a:t>This could be another symptom of mixing up the assignment and strict equality operators. For example, if we were to change this line inside </a:t>
            </a:r>
            <a:r>
              <a:rPr lang="en-US" sz="2000" dirty="0" err="1"/>
              <a:t>checkGuess</a:t>
            </a:r>
            <a:r>
              <a:rPr lang="en-US" sz="2000" dirty="0"/>
              <a:t>():</a:t>
            </a:r>
          </a:p>
        </p:txBody>
      </p:sp>
      <p:pic>
        <p:nvPicPr>
          <p:cNvPr id="7" name="Picture 6">
            <a:extLst>
              <a:ext uri="{FF2B5EF4-FFF2-40B4-BE49-F238E27FC236}">
                <a16:creationId xmlns:a16="http://schemas.microsoft.com/office/drawing/2014/main" id="{A5F1D2B5-5DD0-DB45-8C59-EBCAAD0FAFF2}"/>
              </a:ext>
            </a:extLst>
          </p:cNvPr>
          <p:cNvPicPr>
            <a:picLocks noChangeAspect="1"/>
          </p:cNvPicPr>
          <p:nvPr/>
        </p:nvPicPr>
        <p:blipFill>
          <a:blip r:embed="rId3"/>
          <a:stretch>
            <a:fillRect/>
          </a:stretch>
        </p:blipFill>
        <p:spPr>
          <a:xfrm>
            <a:off x="2901665" y="2722364"/>
            <a:ext cx="3376386" cy="1696676"/>
          </a:xfrm>
          <a:prstGeom prst="rect">
            <a:avLst/>
          </a:prstGeom>
        </p:spPr>
      </p:pic>
    </p:spTree>
    <p:extLst>
      <p:ext uri="{BB962C8B-B14F-4D97-AF65-F5344CB8AC3E}">
        <p14:creationId xmlns:p14="http://schemas.microsoft.com/office/powerpoint/2010/main" val="40208629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37</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2000" dirty="0" err="1"/>
              <a:t>SyntaxError</a:t>
            </a:r>
            <a:r>
              <a:rPr lang="en-US" sz="2000" dirty="0"/>
              <a:t>: missing ) after argument list</a:t>
            </a:r>
          </a:p>
          <a:p>
            <a:r>
              <a:rPr lang="en-US" dirty="0"/>
              <a:t>This one is pretty simple — it generally means that you've missed the closing parenthesis at the end of a function/method call.</a:t>
            </a:r>
          </a:p>
        </p:txBody>
      </p:sp>
    </p:spTree>
    <p:extLst>
      <p:ext uri="{BB962C8B-B14F-4D97-AF65-F5344CB8AC3E}">
        <p14:creationId xmlns:p14="http://schemas.microsoft.com/office/powerpoint/2010/main" val="40637455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38</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err="1"/>
              <a:t>SyntaxError</a:t>
            </a:r>
            <a:r>
              <a:rPr lang="en-US" dirty="0"/>
              <a:t>: missing : after property id</a:t>
            </a:r>
          </a:p>
          <a:p>
            <a:r>
              <a:rPr lang="en-US" dirty="0"/>
              <a:t>This error usually relates to an incorrectly formed JavaScript object, but in this case we managed to get it by changing</a:t>
            </a:r>
            <a:br>
              <a:rPr lang="en-US" dirty="0"/>
            </a:br>
            <a:endParaRPr lang="en-US" dirty="0"/>
          </a:p>
        </p:txBody>
      </p:sp>
    </p:spTree>
    <p:extLst>
      <p:ext uri="{BB962C8B-B14F-4D97-AF65-F5344CB8AC3E}">
        <p14:creationId xmlns:p14="http://schemas.microsoft.com/office/powerpoint/2010/main" val="103460812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39</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err="1"/>
              <a:t>SyntaxError</a:t>
            </a:r>
            <a:r>
              <a:rPr lang="en-US" dirty="0"/>
              <a:t>: missing } after function body</a:t>
            </a:r>
          </a:p>
          <a:p>
            <a:r>
              <a:rPr lang="en-US" dirty="0"/>
              <a:t>This is easy — it generally means that you've missed one of your curly braces from a function or conditional structure. We got this error by deleting one of the closing curly braces near the bottom of the </a:t>
            </a:r>
            <a:r>
              <a:rPr lang="en-US" dirty="0" err="1"/>
              <a:t>checkGuess</a:t>
            </a:r>
            <a:r>
              <a:rPr lang="en-US" dirty="0"/>
              <a:t>() function.</a:t>
            </a:r>
            <a:br>
              <a:rPr lang="en-US" dirty="0"/>
            </a:br>
            <a:br>
              <a:rPr lang="en-US" dirty="0"/>
            </a:br>
            <a:endParaRPr lang="en-US" dirty="0"/>
          </a:p>
        </p:txBody>
      </p:sp>
    </p:spTree>
    <p:extLst>
      <p:ext uri="{BB962C8B-B14F-4D97-AF65-F5344CB8AC3E}">
        <p14:creationId xmlns:p14="http://schemas.microsoft.com/office/powerpoint/2010/main" val="337895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lvl="0">
              <a:spcBef>
                <a:spcPct val="20000"/>
              </a:spcBef>
              <a:defRPr/>
            </a:pPr>
            <a:r>
              <a:rPr lang="vi-VN" sz="2400" b="0" cap="none" dirty="0">
                <a:solidFill>
                  <a:schemeClr val="tx1">
                    <a:lumMod val="95000"/>
                    <a:lumOff val="5000"/>
                  </a:schemeClr>
                </a:solidFill>
                <a:latin typeface="Arial" charset="0"/>
                <a:ea typeface="+mn-ea"/>
                <a:cs typeface="Arial" charset="0"/>
              </a:rPr>
              <a:t>Types of Error</a:t>
            </a:r>
            <a:endParaRPr lang="en-US" sz="4400" dirty="0">
              <a:solidFill>
                <a:schemeClr val="tx1">
                  <a:lumMod val="95000"/>
                  <a:lumOff val="5000"/>
                </a:schemeClr>
              </a:solidFill>
            </a:endParaRPr>
          </a:p>
        </p:txBody>
      </p:sp>
      <p:sp>
        <p:nvSpPr>
          <p:cNvPr id="6" name="Title 1"/>
          <p:cNvSpPr>
            <a:spLocks noGrp="1"/>
          </p:cNvSpPr>
          <p:nvPr>
            <p:ph type="body" idx="1"/>
          </p:nvPr>
        </p:nvSpPr>
        <p:spPr/>
        <p:txBody>
          <a:bodyPr/>
          <a:lstStyle/>
          <a:p>
            <a:pPr>
              <a:defRPr/>
            </a:pPr>
            <a:r>
              <a:rPr lang="en-GB">
                <a:latin typeface="Arial" charset="0"/>
                <a:cs typeface="Arial" charset="0"/>
              </a:rPr>
              <a:t>Section 1</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4</a:t>
            </a:fld>
            <a:endParaRPr lang="en-US"/>
          </a:p>
        </p:txBody>
      </p:sp>
    </p:spTree>
    <p:extLst>
      <p:ext uri="{BB962C8B-B14F-4D97-AF65-F5344CB8AC3E}">
        <p14:creationId xmlns:p14="http://schemas.microsoft.com/office/powerpoint/2010/main" val="7579884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40</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fontScale="85000" lnSpcReduction="20000"/>
          </a:bodyPr>
          <a:lstStyle/>
          <a:p>
            <a:r>
              <a:rPr lang="en-US" dirty="0" err="1"/>
              <a:t>SyntaxError</a:t>
            </a:r>
            <a:r>
              <a:rPr lang="en-US" dirty="0"/>
              <a:t>: expected expression, got 'string' or </a:t>
            </a:r>
            <a:r>
              <a:rPr lang="en-US" dirty="0" err="1"/>
              <a:t>SyntaxError</a:t>
            </a:r>
            <a:r>
              <a:rPr lang="en-US" dirty="0"/>
              <a:t>: unterminated string literal</a:t>
            </a:r>
          </a:p>
          <a:p>
            <a:r>
              <a:rPr lang="en-US" dirty="0"/>
              <a:t>These errors generally mean that you've left off a string value's opening or closing quote mark. In the first error above, </a:t>
            </a:r>
            <a:r>
              <a:rPr lang="en-US" i="1" dirty="0"/>
              <a:t>string</a:t>
            </a:r>
            <a:r>
              <a:rPr lang="en-US" dirty="0"/>
              <a:t> would be replaced with the unexpected character(s) that the browser found instead of a quote mark at the start of a string. The second error means that the string has not been ended with a quote mark.</a:t>
            </a:r>
          </a:p>
          <a:p>
            <a:r>
              <a:rPr lang="en-US" dirty="0"/>
              <a:t>For all of these errors, think about how we tackled the examples we looked at in the walkthrough. When an error arises, look at the line number you are given, go to that line and see if you can spot what's wrong. Bear in mind that the error is not necessarily going to be on that line, and also that the error might not be caused by the exact same problem we cited above!</a:t>
            </a:r>
          </a:p>
        </p:txBody>
      </p:sp>
    </p:spTree>
    <p:extLst>
      <p:ext uri="{BB962C8B-B14F-4D97-AF65-F5344CB8AC3E}">
        <p14:creationId xmlns:p14="http://schemas.microsoft.com/office/powerpoint/2010/main" val="28085724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Other common errors – Summary</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41</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dirty="0"/>
              <a:t>Real program won’t always be that simple to work out what's wrong in your code</a:t>
            </a:r>
          </a:p>
          <a:p>
            <a:r>
              <a:rPr lang="en-US" dirty="0"/>
              <a:t>This will save you a few hours of sleep and allow you to progress a bit faster when things don't turn out right, especially in the earlier stages of your learning journey</a:t>
            </a:r>
          </a:p>
        </p:txBody>
      </p:sp>
    </p:spTree>
    <p:extLst>
      <p:ext uri="{BB962C8B-B14F-4D97-AF65-F5344CB8AC3E}">
        <p14:creationId xmlns:p14="http://schemas.microsoft.com/office/powerpoint/2010/main" val="24045604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6600" dirty="0">
                <a:solidFill>
                  <a:schemeClr val="accent6">
                    <a:lumMod val="75000"/>
                  </a:schemeClr>
                </a:solidFill>
                <a:cs typeface="Arial"/>
              </a:rPr>
              <a:t>Thank you</a:t>
            </a:r>
          </a:p>
        </p:txBody>
      </p:sp>
      <p:sp>
        <p:nvSpPr>
          <p:cNvPr id="4" name="Subtitle 3"/>
          <p:cNvSpPr>
            <a:spLocks noGrp="1"/>
          </p:cNvSpPr>
          <p:nvPr>
            <p:ph type="subTitle" idx="1"/>
          </p:nvPr>
        </p:nvSpPr>
        <p:spPr/>
        <p:txBody>
          <a:bodyPr/>
          <a:lstStyle/>
          <a:p>
            <a:r>
              <a:rPr lang="en-US" dirty="0"/>
              <a:t>Q&amp;A</a:t>
            </a:r>
          </a:p>
        </p:txBody>
      </p:sp>
      <p:sp>
        <p:nvSpPr>
          <p:cNvPr id="3" name="Date Placeholder 2"/>
          <p:cNvSpPr>
            <a:spLocks noGrp="1"/>
          </p:cNvSpPr>
          <p:nvPr>
            <p:ph type="dt" sz="half" idx="10"/>
          </p:nvPr>
        </p:nvSpPr>
        <p:spPr/>
        <p:txBody>
          <a:bodyPr/>
          <a:lstStyle/>
          <a:p>
            <a:fld id="{A6E310CF-D8EB-4339-A038-1E0E0D4A410F}" type="datetime1">
              <a:rPr lang="en-US" smtClean="0"/>
              <a:t>5/2/20</a:t>
            </a:fld>
            <a:endParaRPr lang="en-US"/>
          </a:p>
        </p:txBody>
      </p:sp>
      <p:sp>
        <p:nvSpPr>
          <p:cNvPr id="6"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42</a:t>
            </a:fld>
            <a:endParaRPr lang="en-US" dirty="0"/>
          </a:p>
        </p:txBody>
      </p:sp>
    </p:spTree>
    <p:extLst>
      <p:ext uri="{BB962C8B-B14F-4D97-AF65-F5344CB8AC3E}">
        <p14:creationId xmlns:p14="http://schemas.microsoft.com/office/powerpoint/2010/main" val="3906525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latin typeface="Arial" panose="020B0604020202020204" pitchFamily="34" charset="0"/>
                <a:cs typeface="Arial" panose="020B0604020202020204" pitchFamily="34" charset="0"/>
              </a:rPr>
              <a:t>Type of Error</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5</a:t>
            </a:fld>
            <a:endParaRPr lang="en-US"/>
          </a:p>
        </p:txBody>
      </p:sp>
      <p:sp>
        <p:nvSpPr>
          <p:cNvPr id="7" name="Rectangle 6">
            <a:extLst>
              <a:ext uri="{FF2B5EF4-FFF2-40B4-BE49-F238E27FC236}">
                <a16:creationId xmlns:a16="http://schemas.microsoft.com/office/drawing/2014/main" id="{3E44F6CA-7D3C-4041-BC4F-6F0505FDB08C}"/>
              </a:ext>
            </a:extLst>
          </p:cNvPr>
          <p:cNvSpPr/>
          <p:nvPr/>
        </p:nvSpPr>
        <p:spPr>
          <a:xfrm>
            <a:off x="278605" y="858321"/>
            <a:ext cx="8622507" cy="3785652"/>
          </a:xfrm>
          <a:prstGeom prst="rect">
            <a:avLst/>
          </a:prstGeom>
        </p:spPr>
        <p:txBody>
          <a:bodyPr wrap="square">
            <a:spAutoFit/>
          </a:bodyPr>
          <a:lstStyle/>
          <a:p>
            <a:pPr marL="342900" indent="-342900">
              <a:buFont typeface="Wingdings" pitchFamily="2" charset="2"/>
              <a:buChar char="§"/>
            </a:pPr>
            <a:r>
              <a:rPr lang="en-US" sz="2000" dirty="0">
                <a:solidFill>
                  <a:srgbClr val="333333"/>
                </a:solidFill>
                <a:latin typeface="Arial" panose="020B0604020202020204" pitchFamily="34" charset="0"/>
              </a:rPr>
              <a:t>Generally speaking, when you do something wrong in code, there are two main types of error that you'll come across:</a:t>
            </a:r>
          </a:p>
          <a:p>
            <a:pPr marL="800100" lvl="1" indent="-342900">
              <a:buFont typeface="Arial" panose="020B0604020202020204" pitchFamily="34" charset="0"/>
              <a:buChar char="•"/>
            </a:pPr>
            <a:r>
              <a:rPr lang="en-US" sz="2000" b="1" dirty="0">
                <a:solidFill>
                  <a:srgbClr val="333333"/>
                </a:solidFill>
                <a:latin typeface="Arial" panose="020B0604020202020204" pitchFamily="34" charset="0"/>
              </a:rPr>
              <a:t>Syntax errors</a:t>
            </a:r>
            <a:r>
              <a:rPr lang="en-US" sz="2000" dirty="0">
                <a:solidFill>
                  <a:srgbClr val="333333"/>
                </a:solidFill>
                <a:latin typeface="Arial" panose="020B0604020202020204" pitchFamily="34" charset="0"/>
              </a:rPr>
              <a:t>: These are spelling errors in your code that actually cause the program not to run at all, or stop working part way through — you will usually be provided with some error messages too. These are usually okay to fix, as long as you are familiar with the right tools and know what the error messages mean!</a:t>
            </a:r>
          </a:p>
          <a:p>
            <a:pPr marL="800100" lvl="1" indent="-342900">
              <a:buFont typeface="Arial" panose="020B0604020202020204" pitchFamily="34" charset="0"/>
              <a:buChar char="•"/>
            </a:pPr>
            <a:r>
              <a:rPr lang="en-US" sz="2000" b="1" dirty="0">
                <a:solidFill>
                  <a:srgbClr val="333333"/>
                </a:solidFill>
                <a:latin typeface="Arial" panose="020B0604020202020204" pitchFamily="34" charset="0"/>
              </a:rPr>
              <a:t>Logic errors</a:t>
            </a:r>
            <a:r>
              <a:rPr lang="en-US" sz="2000" dirty="0">
                <a:solidFill>
                  <a:srgbClr val="333333"/>
                </a:solidFill>
                <a:latin typeface="Arial" panose="020B0604020202020204" pitchFamily="34" charset="0"/>
              </a:rPr>
              <a:t>: These are errors where the syntax is actually correct but the code is not what you intended it to be, meaning that program runs successfully but gives incorrect results. These are often harder to fix than syntax errors, as there usually isn't an error message to direct you to the source of the error.</a:t>
            </a:r>
          </a:p>
        </p:txBody>
      </p:sp>
    </p:spTree>
    <p:extLst>
      <p:ext uri="{BB962C8B-B14F-4D97-AF65-F5344CB8AC3E}">
        <p14:creationId xmlns:p14="http://schemas.microsoft.com/office/powerpoint/2010/main" val="4116642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Type of Error – Summary</a:t>
            </a:r>
            <a:endParaRPr lang="en-US" sz="2400" dirty="0">
              <a:latin typeface="Arial" panose="020B0604020202020204" pitchFamily="34" charset="0"/>
              <a:cs typeface="Arial" panose="020B0604020202020204" pitchFamily="34" charset="0"/>
            </a:endParaRPr>
          </a:p>
        </p:txBody>
      </p:sp>
      <p:sp>
        <p:nvSpPr>
          <p:cNvPr id="6" name="Title 1"/>
          <p:cNvSpPr>
            <a:spLocks noGrp="1"/>
          </p:cNvSpPr>
          <p:nvPr>
            <p:ph idx="1"/>
          </p:nvPr>
        </p:nvSpPr>
        <p:spPr/>
        <p:txBody>
          <a:bodyPr>
            <a:normAutofit/>
          </a:bodyPr>
          <a:lstStyle/>
          <a:p>
            <a:r>
              <a:rPr lang="en-US" altLang="en-US" dirty="0"/>
              <a:t>There are two main types of error that you'll come across: syntax error and logic error</a:t>
            </a:r>
          </a:p>
          <a:p>
            <a:r>
              <a:rPr lang="en-US" altLang="en-US" sz="2400" b="1" dirty="0">
                <a:latin typeface="Arial" panose="020B0604020202020204" pitchFamily="34" charset="0"/>
                <a:cs typeface="Arial" panose="020B0604020202020204" pitchFamily="34" charset="0"/>
              </a:rPr>
              <a:t>Syntax error</a:t>
            </a:r>
            <a:r>
              <a:rPr lang="en-US" altLang="en-US" sz="2400" dirty="0">
                <a:latin typeface="Arial" panose="020B0604020202020204" pitchFamily="34" charset="0"/>
                <a:cs typeface="Arial" panose="020B0604020202020204" pitchFamily="34" charset="0"/>
              </a:rPr>
              <a:t>: </a:t>
            </a:r>
            <a:r>
              <a:rPr lang="en-US" dirty="0"/>
              <a:t>spelling errors in your code that actually cause the program not to run at all</a:t>
            </a:r>
          </a:p>
          <a:p>
            <a:r>
              <a:rPr lang="en-US" altLang="en-US" sz="2400" b="1" dirty="0">
                <a:latin typeface="Arial" panose="020B0604020202020204" pitchFamily="34" charset="0"/>
                <a:cs typeface="Arial" panose="020B0604020202020204" pitchFamily="34" charset="0"/>
              </a:rPr>
              <a:t>Logic error</a:t>
            </a:r>
            <a:r>
              <a:rPr lang="en-US" altLang="en-US" sz="2400" dirty="0">
                <a:latin typeface="Arial" panose="020B0604020202020204" pitchFamily="34" charset="0"/>
                <a:cs typeface="Arial" panose="020B0604020202020204" pitchFamily="34" charset="0"/>
              </a:rPr>
              <a:t>: </a:t>
            </a:r>
            <a:r>
              <a:rPr lang="en-US" dirty="0"/>
              <a:t>syntax is actually correct but the code is not what you intended it to be</a:t>
            </a:r>
            <a:endParaRPr lang="en-US" alt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C868B440-E2B2-4B31-86A5-B73D743AFA1E}"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6</a:t>
            </a:fld>
            <a:endParaRPr lang="en-US"/>
          </a:p>
        </p:txBody>
      </p:sp>
    </p:spTree>
    <p:extLst>
      <p:ext uri="{BB962C8B-B14F-4D97-AF65-F5344CB8AC3E}">
        <p14:creationId xmlns:p14="http://schemas.microsoft.com/office/powerpoint/2010/main" val="3056016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Browser DevTools</a:t>
            </a:r>
            <a:br>
              <a:rPr lang="vi-VN" sz="2400" b="0" cap="none" dirty="0">
                <a:solidFill>
                  <a:schemeClr val="tx1">
                    <a:lumMod val="95000"/>
                    <a:lumOff val="5000"/>
                  </a:schemeClr>
                </a:solidFill>
                <a:latin typeface="Arial" charset="0"/>
                <a:ea typeface="+mn-ea"/>
                <a:cs typeface="Arial" charset="0"/>
              </a:rPr>
            </a:br>
            <a:endParaRPr lang="vi-VN" sz="2400" b="0" cap="none" dirty="0">
              <a:solidFill>
                <a:schemeClr val="tx1">
                  <a:lumMod val="95000"/>
                  <a:lumOff val="5000"/>
                </a:schemeClr>
              </a:solidFill>
              <a:latin typeface="Arial" charset="0"/>
              <a:ea typeface="+mn-ea"/>
              <a:cs typeface="Arial" charset="0"/>
            </a:endParaRPr>
          </a:p>
        </p:txBody>
      </p:sp>
      <p:sp>
        <p:nvSpPr>
          <p:cNvPr id="6" name="Title 1"/>
          <p:cNvSpPr>
            <a:spLocks noGrp="1"/>
          </p:cNvSpPr>
          <p:nvPr>
            <p:ph type="body" idx="1"/>
          </p:nvPr>
        </p:nvSpPr>
        <p:spPr/>
        <p:txBody>
          <a:bodyPr/>
          <a:lstStyle/>
          <a:p>
            <a:pPr>
              <a:defRPr/>
            </a:pPr>
            <a:r>
              <a:rPr lang="en-GB" dirty="0">
                <a:latin typeface="Arial" charset="0"/>
                <a:cs typeface="Arial" charset="0"/>
              </a:rPr>
              <a:t>Section 2</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5/2/20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7</a:t>
            </a:fld>
            <a:endParaRPr lang="en-US"/>
          </a:p>
        </p:txBody>
      </p:sp>
    </p:spTree>
    <p:extLst>
      <p:ext uri="{BB962C8B-B14F-4D97-AF65-F5344CB8AC3E}">
        <p14:creationId xmlns:p14="http://schemas.microsoft.com/office/powerpoint/2010/main" val="3549314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Browser DevTools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8</a:t>
            </a:fld>
            <a:endParaRPr lang="en-US"/>
          </a:p>
        </p:txBody>
      </p:sp>
      <p:sp>
        <p:nvSpPr>
          <p:cNvPr id="8" name="Content Placeholder 2">
            <a:extLst>
              <a:ext uri="{FF2B5EF4-FFF2-40B4-BE49-F238E27FC236}">
                <a16:creationId xmlns:a16="http://schemas.microsoft.com/office/drawing/2014/main" id="{BE0BB254-AE89-694F-9070-233FC6953739}"/>
              </a:ext>
            </a:extLst>
          </p:cNvPr>
          <p:cNvSpPr>
            <a:spLocks noGrp="1"/>
          </p:cNvSpPr>
          <p:nvPr>
            <p:ph idx="1"/>
          </p:nvPr>
        </p:nvSpPr>
        <p:spPr>
          <a:xfrm>
            <a:off x="278605" y="850106"/>
            <a:ext cx="8622507" cy="3744517"/>
          </a:xfrm>
        </p:spPr>
        <p:txBody>
          <a:bodyPr>
            <a:normAutofit/>
          </a:bodyPr>
          <a:lstStyle/>
          <a:p>
            <a:r>
              <a:rPr lang="en-US" sz="2000" dirty="0">
                <a:solidFill>
                  <a:srgbClr val="333333"/>
                </a:solidFill>
              </a:rPr>
              <a:t>Chrome DevTools is a set of web developer tools built directly into the Google Chrome browser. DevTools can help you edit pages on-the-fly and diagnose problems quickly, which ultimately helps you build better websites, faster.</a:t>
            </a:r>
          </a:p>
          <a:p>
            <a:pPr marL="0" indent="0">
              <a:buNone/>
            </a:pPr>
            <a:endParaRPr lang="en-US" sz="2000" dirty="0">
              <a:solidFill>
                <a:srgbClr val="333333"/>
              </a:solidFill>
            </a:endParaRPr>
          </a:p>
        </p:txBody>
      </p:sp>
      <p:pic>
        <p:nvPicPr>
          <p:cNvPr id="7" name="Picture 6">
            <a:extLst>
              <a:ext uri="{FF2B5EF4-FFF2-40B4-BE49-F238E27FC236}">
                <a16:creationId xmlns:a16="http://schemas.microsoft.com/office/drawing/2014/main" id="{5E5538B0-E420-D247-8FD2-BB304833921D}"/>
              </a:ext>
            </a:extLst>
          </p:cNvPr>
          <p:cNvPicPr>
            <a:picLocks noChangeAspect="1"/>
          </p:cNvPicPr>
          <p:nvPr/>
        </p:nvPicPr>
        <p:blipFill>
          <a:blip r:embed="rId3"/>
          <a:stretch>
            <a:fillRect/>
          </a:stretch>
        </p:blipFill>
        <p:spPr>
          <a:xfrm>
            <a:off x="5159828" y="1987619"/>
            <a:ext cx="3219971" cy="2607004"/>
          </a:xfrm>
          <a:prstGeom prst="rect">
            <a:avLst/>
          </a:prstGeom>
        </p:spPr>
      </p:pic>
    </p:spTree>
    <p:extLst>
      <p:ext uri="{BB962C8B-B14F-4D97-AF65-F5344CB8AC3E}">
        <p14:creationId xmlns:p14="http://schemas.microsoft.com/office/powerpoint/2010/main" val="2566502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Browser DevTools</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5/2/20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9</a:t>
            </a:fld>
            <a:endParaRPr lang="en-US"/>
          </a:p>
        </p:txBody>
      </p:sp>
      <p:pic>
        <p:nvPicPr>
          <p:cNvPr id="9" name="Content Placeholder 8">
            <a:extLst>
              <a:ext uri="{FF2B5EF4-FFF2-40B4-BE49-F238E27FC236}">
                <a16:creationId xmlns:a16="http://schemas.microsoft.com/office/drawing/2014/main" id="{616B3EDA-EF3F-B749-BE03-E7E9DEE8DEEA}"/>
              </a:ext>
            </a:extLst>
          </p:cNvPr>
          <p:cNvPicPr>
            <a:picLocks noGrp="1" noChangeAspect="1"/>
          </p:cNvPicPr>
          <p:nvPr>
            <p:ph idx="1"/>
          </p:nvPr>
        </p:nvPicPr>
        <p:blipFill>
          <a:blip r:embed="rId3"/>
          <a:stretch>
            <a:fillRect/>
          </a:stretch>
        </p:blipFill>
        <p:spPr>
          <a:xfrm>
            <a:off x="1636281" y="849313"/>
            <a:ext cx="5906364" cy="3744912"/>
          </a:xfrm>
          <a:prstGeom prst="rect">
            <a:avLst/>
          </a:prstGeom>
        </p:spPr>
      </p:pic>
    </p:spTree>
    <p:extLst>
      <p:ext uri="{BB962C8B-B14F-4D97-AF65-F5344CB8AC3E}">
        <p14:creationId xmlns:p14="http://schemas.microsoft.com/office/powerpoint/2010/main" val="3068254591"/>
      </p:ext>
    </p:extLst>
  </p:cSld>
  <p:clrMapOvr>
    <a:masterClrMapping/>
  </p:clrMapOvr>
</p:sld>
</file>

<file path=ppt/theme/theme1.xml><?xml version="1.0" encoding="utf-8"?>
<a:theme xmlns:a="http://schemas.openxmlformats.org/drawingml/2006/main" name="Template_Internal_Cour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Template_Internal_Course</Template>
  <TotalTime>9225</TotalTime>
  <Words>4000</Words>
  <Application>Microsoft Macintosh PowerPoint</Application>
  <PresentationFormat>On-screen Show (16:9)</PresentationFormat>
  <Paragraphs>348</Paragraphs>
  <Slides>42</Slides>
  <Notes>40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Calibri</vt:lpstr>
      <vt:lpstr>Wingdings</vt:lpstr>
      <vt:lpstr>Template_Internal_Course</vt:lpstr>
      <vt:lpstr>JavaScript Essentials</vt:lpstr>
      <vt:lpstr>Table of Contents</vt:lpstr>
      <vt:lpstr>Lesson Objectives</vt:lpstr>
      <vt:lpstr>Types of Error</vt:lpstr>
      <vt:lpstr>Type of Error</vt:lpstr>
      <vt:lpstr>Type of Error – Summary</vt:lpstr>
      <vt:lpstr>Browser DevTools </vt:lpstr>
      <vt:lpstr>Browser DevTools</vt:lpstr>
      <vt:lpstr>Browser DevTools</vt:lpstr>
      <vt:lpstr>Browser DevTools - Overview</vt:lpstr>
      <vt:lpstr>An erroneous example</vt:lpstr>
      <vt:lpstr>An erroneous example</vt:lpstr>
      <vt:lpstr>Events Object - Overview</vt:lpstr>
      <vt:lpstr>Fixing syntax errors</vt:lpstr>
      <vt:lpstr>Fixing syntax errors – Round 1</vt:lpstr>
      <vt:lpstr>Fixing syntax errors – Round 1</vt:lpstr>
      <vt:lpstr>Fixing syntax errors – Round 1</vt:lpstr>
      <vt:lpstr>Fixing syntax errors – Round 1</vt:lpstr>
      <vt:lpstr>Fixing syntax errors – Round 1</vt:lpstr>
      <vt:lpstr>Fixing syntax errors – Round 2</vt:lpstr>
      <vt:lpstr>Fixing syntax errors – Round 2</vt:lpstr>
      <vt:lpstr>Fixing syntax errors – Round 2</vt:lpstr>
      <vt:lpstr>Fixing syntax errors – Round 2</vt:lpstr>
      <vt:lpstr>Fixing syntax errors – Round 2</vt:lpstr>
      <vt:lpstr>Fixing syntax errors – Round 2</vt:lpstr>
      <vt:lpstr>Fixing syntax errors – Practice Time</vt:lpstr>
      <vt:lpstr>Fixing syntax errors - Summary</vt:lpstr>
      <vt:lpstr>Fixing logic errors</vt:lpstr>
      <vt:lpstr>Fixing logic errors</vt:lpstr>
      <vt:lpstr>Fixing logic errors</vt:lpstr>
      <vt:lpstr>Fixing logic errors</vt:lpstr>
      <vt:lpstr>Fixing logic errors – Work through logic</vt:lpstr>
      <vt:lpstr>Fixing logic errors – Summary</vt:lpstr>
      <vt:lpstr>Other common errors</vt:lpstr>
      <vt:lpstr>Other common errors</vt:lpstr>
      <vt:lpstr>Other common errors</vt:lpstr>
      <vt:lpstr>Other common errors</vt:lpstr>
      <vt:lpstr>Other common errors</vt:lpstr>
      <vt:lpstr>Other common errors</vt:lpstr>
      <vt:lpstr>Other common errors</vt:lpstr>
      <vt:lpstr>Other common errors – Summary</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 Tuan Linh (FHO.FWA)</dc:creator>
  <cp:lastModifiedBy>Tran Quang Duong (FA.HN)</cp:lastModifiedBy>
  <cp:revision>3875</cp:revision>
  <dcterms:created xsi:type="dcterms:W3CDTF">2015-08-31T01:44:46Z</dcterms:created>
  <dcterms:modified xsi:type="dcterms:W3CDTF">2020-05-02T05:22:47Z</dcterms:modified>
</cp:coreProperties>
</file>

<file path=docProps/thumbnail.jpeg>
</file>